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1" r:id="rId4"/>
    <p:sldId id="260" r:id="rId5"/>
    <p:sldId id="269" r:id="rId6"/>
    <p:sldId id="270" r:id="rId7"/>
    <p:sldId id="271" r:id="rId8"/>
    <p:sldId id="263" r:id="rId9"/>
    <p:sldId id="264" r:id="rId10"/>
    <p:sldId id="262" r:id="rId11"/>
    <p:sldId id="258" r:id="rId12"/>
  </p:sldIdLst>
  <p:sldSz cx="10080625" cy="7559675"/>
  <p:notesSz cx="7559675" cy="10691813"/>
  <p:defaultTextStyle>
    <a:defPPr>
      <a:defRPr lang="en-US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pitchFamily="32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pitchFamily="32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pitchFamily="32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pitchFamily="32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pitchFamily="32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pitchFamily="32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pitchFamily="32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pitchFamily="32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pitchFamily="3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BB11B-DD4B-4710-8E23-FD440CB3702C}" v="43" dt="2019-07-10T03:46:01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712" autoAdjust="0"/>
  </p:normalViewPr>
  <p:slideViewPr>
    <p:cSldViewPr>
      <p:cViewPr varScale="1">
        <p:scale>
          <a:sx n="98" d="100"/>
          <a:sy n="98" d="100"/>
        </p:scale>
        <p:origin x="16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xy Biscuit" userId="e8bb09809ebb02a4" providerId="LiveId" clId="{12FBB11B-DD4B-4710-8E23-FD440CB3702C}"/>
    <pc:docChg chg="delSld modSld modMainMaster">
      <pc:chgData name="Kexy Biscuit" userId="e8bb09809ebb02a4" providerId="LiveId" clId="{12FBB11B-DD4B-4710-8E23-FD440CB3702C}" dt="2019-07-10T03:46:01.228" v="222"/>
      <pc:docMkLst>
        <pc:docMk/>
      </pc:docMkLst>
      <pc:sldChg chg="addSp delSp modSp">
        <pc:chgData name="Kexy Biscuit" userId="e8bb09809ebb02a4" providerId="LiveId" clId="{12FBB11B-DD4B-4710-8E23-FD440CB3702C}" dt="2019-07-10T03:35:54.583" v="219"/>
        <pc:sldMkLst>
          <pc:docMk/>
          <pc:sldMk cId="827020618" sldId="264"/>
        </pc:sldMkLst>
        <pc:spChg chg="mod">
          <ac:chgData name="Kexy Biscuit" userId="e8bb09809ebb02a4" providerId="LiveId" clId="{12FBB11B-DD4B-4710-8E23-FD440CB3702C}" dt="2019-07-10T03:35:54.583" v="219"/>
          <ac:spMkLst>
            <pc:docMk/>
            <pc:sldMk cId="827020618" sldId="264"/>
            <ac:spMk id="3" creationId="{D0D78760-D56A-400E-9F94-0231AA68F8B7}"/>
          </ac:spMkLst>
        </pc:spChg>
        <pc:spChg chg="add del mod">
          <ac:chgData name="Kexy Biscuit" userId="e8bb09809ebb02a4" providerId="LiveId" clId="{12FBB11B-DD4B-4710-8E23-FD440CB3702C}" dt="2019-07-10T03:35:42.244" v="170" actId="478"/>
          <ac:spMkLst>
            <pc:docMk/>
            <pc:sldMk cId="827020618" sldId="264"/>
            <ac:spMk id="4" creationId="{6DF79731-0139-4D1E-A4D9-26D1C5A28A99}"/>
          </ac:spMkLst>
        </pc:spChg>
      </pc:sldChg>
      <pc:sldChg chg="del">
        <pc:chgData name="Kexy Biscuit" userId="e8bb09809ebb02a4" providerId="LiveId" clId="{12FBB11B-DD4B-4710-8E23-FD440CB3702C}" dt="2019-07-10T03:23:26.339" v="0" actId="2696"/>
        <pc:sldMkLst>
          <pc:docMk/>
          <pc:sldMk cId="802618885" sldId="265"/>
        </pc:sldMkLst>
      </pc:sldChg>
      <pc:sldChg chg="del">
        <pc:chgData name="Kexy Biscuit" userId="e8bb09809ebb02a4" providerId="LiveId" clId="{12FBB11B-DD4B-4710-8E23-FD440CB3702C}" dt="2019-07-10T03:23:26.339" v="0" actId="2696"/>
        <pc:sldMkLst>
          <pc:docMk/>
          <pc:sldMk cId="3692592397" sldId="266"/>
        </pc:sldMkLst>
      </pc:sldChg>
      <pc:sldChg chg="del">
        <pc:chgData name="Kexy Biscuit" userId="e8bb09809ebb02a4" providerId="LiveId" clId="{12FBB11B-DD4B-4710-8E23-FD440CB3702C}" dt="2019-07-10T03:23:26.339" v="0" actId="2696"/>
        <pc:sldMkLst>
          <pc:docMk/>
          <pc:sldMk cId="284078499" sldId="267"/>
        </pc:sldMkLst>
      </pc:sldChg>
      <pc:sldChg chg="del">
        <pc:chgData name="Kexy Biscuit" userId="e8bb09809ebb02a4" providerId="LiveId" clId="{12FBB11B-DD4B-4710-8E23-FD440CB3702C}" dt="2019-07-10T03:23:26.339" v="0" actId="2696"/>
        <pc:sldMkLst>
          <pc:docMk/>
          <pc:sldMk cId="3359014488" sldId="268"/>
        </pc:sldMkLst>
      </pc:sldChg>
      <pc:sldChg chg="modSp">
        <pc:chgData name="Kexy Biscuit" userId="e8bb09809ebb02a4" providerId="LiveId" clId="{12FBB11B-DD4B-4710-8E23-FD440CB3702C}" dt="2019-07-10T03:29:54.137" v="19" actId="15"/>
        <pc:sldMkLst>
          <pc:docMk/>
          <pc:sldMk cId="2063106823" sldId="270"/>
        </pc:sldMkLst>
        <pc:spChg chg="mod">
          <ac:chgData name="Kexy Biscuit" userId="e8bb09809ebb02a4" providerId="LiveId" clId="{12FBB11B-DD4B-4710-8E23-FD440CB3702C}" dt="2019-07-10T03:29:54.137" v="19" actId="15"/>
          <ac:spMkLst>
            <pc:docMk/>
            <pc:sldMk cId="2063106823" sldId="270"/>
            <ac:spMk id="3" creationId="{9BCE48FC-0327-4960-B80C-3B0E37473268}"/>
          </ac:spMkLst>
        </pc:spChg>
      </pc:sldChg>
      <pc:sldMasterChg chg="modSp">
        <pc:chgData name="Kexy Biscuit" userId="e8bb09809ebb02a4" providerId="LiveId" clId="{12FBB11B-DD4B-4710-8E23-FD440CB3702C}" dt="2019-07-10T03:46:01.228" v="222"/>
        <pc:sldMasterMkLst>
          <pc:docMk/>
          <pc:sldMasterMk cId="0" sldId="2147483648"/>
        </pc:sldMasterMkLst>
        <pc:spChg chg="mod">
          <ac:chgData name="Kexy Biscuit" userId="e8bb09809ebb02a4" providerId="LiveId" clId="{12FBB11B-DD4B-4710-8E23-FD440CB3702C}" dt="2019-07-10T03:46:01.228" v="222"/>
          <ac:spMkLst>
            <pc:docMk/>
            <pc:sldMasterMk cId="0" sldId="2147483648"/>
            <ac:spMk id="1030" creationId="{82762F50-0159-4AA8-8893-2520F0F1CF8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75AD2914-D57A-498B-8D7F-AEEFB760452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6288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AF666662-D564-4D5D-B970-7D94630B05D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11947BE-C3F0-485B-A4FE-E6696515189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Noto Serif CJK SC" charset="0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24D562B-5DF7-4DFB-A62C-8CAE0C599A0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Noto Serif CJK SC" charset="0"/>
              </a:defRPr>
            </a:lvl1pPr>
          </a:lstStyle>
          <a:p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D608664-203A-412A-A805-B3DC355C8BD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Noto Serif CJK SC" charset="0"/>
              </a:defRPr>
            </a:lvl1pPr>
          </a:lstStyle>
          <a:p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97B08FC-B13C-48F1-9476-5CDC5E74187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Noto Serif CJK SC" charset="0"/>
              </a:defRPr>
            </a:lvl1pPr>
          </a:lstStyle>
          <a:p>
            <a:fld id="{25366C6E-AC3C-47D7-9045-FD727BF0C9D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774302B-B30F-41CD-9313-A2F6827DD1E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4ADC0E-5915-4CE1-9034-CD8F546041D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5" name="Rectangle 1">
            <a:extLst>
              <a:ext uri="{FF2B5EF4-FFF2-40B4-BE49-F238E27FC236}">
                <a16:creationId xmlns:a16="http://schemas.microsoft.com/office/drawing/2014/main" id="{3E0C01D2-C04A-49CD-BF56-173EF342068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6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2AEF27B-05D5-4EAD-9A8C-68D90C1D9DD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E2A72DD-5EC6-4243-BD68-CDCEC017E0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8968CA-4C11-4563-AB0D-2A8B7FCAA67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193" name="Rectangle 1">
            <a:extLst>
              <a:ext uri="{FF2B5EF4-FFF2-40B4-BE49-F238E27FC236}">
                <a16:creationId xmlns:a16="http://schemas.microsoft.com/office/drawing/2014/main" id="{C694040C-524E-4F60-B0C3-DCED9004FE1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6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E7BF76C-29C2-4F80-9E9E-426B8185322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C3611-26CF-4B8A-876F-3A9B1A36E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6CEA1C-91EA-4FF4-B7DE-9AA321713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9532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3E28-ABF6-440F-A655-BAF01A205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675C82-2862-4FDB-A6F0-9955C3879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057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DB070-FA9B-4767-A677-A96E039D52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5849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47CC8C-2E3F-430A-97B3-C93477F54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5849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4551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A0AA-B389-46D2-A052-FDE59B3B5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936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6BEE5-BD2A-4E6E-9C2B-FDA0DEE5F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267D0-B6DB-43EE-BA36-505712EC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22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DE450-EBC3-4DD8-9A29-E561AD8CA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7B47A-7773-4533-8CF6-CA9B0C0FE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18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7CCE5-8A79-445D-A182-AFF735467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79265-081D-4EB1-BFD5-29E4B26DF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383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56E10-4A8E-4CC5-B893-9EE2F508A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383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833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7FE2C-AB41-4BC3-9A33-5D7012A8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B40AF-58BF-49B1-AE5B-A5AB36BF9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F251A3-601E-4BE7-805A-25E39BA60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5C2BA-FC17-425A-BC18-30C589FF32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85C618-EE5A-4B2F-80F6-D30DBF7CC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057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C98BA-EA0C-4FC2-836D-9BC543DA7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8858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8977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AB1D8-8A4B-4FD6-B379-37364E5A6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905B1-FA0A-4726-B3D2-F8793F819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686A5-C96E-4C59-9979-E87760882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838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DB63A-7C79-4488-AC03-3F970D576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70D751-5B42-413E-8558-62DEFE89B8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E5C72-1E5C-4EF2-92F2-56817D45A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80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1CDEF059-431E-4539-9449-BA083E6B3D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点击鼠标编辑标题文字格式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C0CBBA7D-FAE4-4579-9F1B-6E3963E14B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38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the outline text format</a:t>
            </a:r>
          </a:p>
          <a:p>
            <a:pPr lvl="1"/>
            <a:r>
              <a:rPr lang="en-US" altLang="en-US"/>
              <a:t>Second Outline Level</a:t>
            </a:r>
          </a:p>
          <a:p>
            <a:pPr lvl="2"/>
            <a:r>
              <a:rPr lang="en-US" altLang="en-US"/>
              <a:t>Third Outline Level</a:t>
            </a:r>
          </a:p>
          <a:p>
            <a:pPr lvl="3"/>
            <a:r>
              <a:rPr lang="en-US" altLang="en-US"/>
              <a:t>Fourth Outline Level</a:t>
            </a:r>
          </a:p>
          <a:p>
            <a:pPr lvl="4"/>
            <a:r>
              <a:rPr lang="en-US" altLang="en-US"/>
              <a:t>Fifth Outline Level</a:t>
            </a:r>
          </a:p>
          <a:p>
            <a:pPr lvl="4"/>
            <a:r>
              <a:rPr lang="en-US" altLang="en-US"/>
              <a:t>Sixth Outline Level</a:t>
            </a:r>
          </a:p>
          <a:p>
            <a:pPr lvl="4"/>
            <a:r>
              <a:rPr lang="en-US" altLang="en-US"/>
              <a:t>Seventh Outline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21641D-838C-4EB7-B324-6B2F5BE42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11975"/>
            <a:ext cx="10080625" cy="720725"/>
          </a:xfrm>
          <a:prstGeom prst="rect">
            <a:avLst/>
          </a:prstGeom>
          <a:solidFill>
            <a:srgbClr val="333333"/>
          </a:solidFill>
          <a:ln w="9525" cap="flat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Oval 4">
            <a:extLst>
              <a:ext uri="{FF2B5EF4-FFF2-40B4-BE49-F238E27FC236}">
                <a16:creationId xmlns:a16="http://schemas.microsoft.com/office/drawing/2014/main" id="{286C7AC1-16CB-4B6F-B424-708591C1C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3" y="6635750"/>
            <a:ext cx="1152525" cy="1152525"/>
          </a:xfrm>
          <a:prstGeom prst="ellipse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555551E1-EC0C-4C21-A5C3-334D824B6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00000">
            <a:off x="309563" y="6677025"/>
            <a:ext cx="1077912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0" name="Text Box 6">
            <a:extLst>
              <a:ext uri="{FF2B5EF4-FFF2-40B4-BE49-F238E27FC236}">
                <a16:creationId xmlns:a16="http://schemas.microsoft.com/office/drawing/2014/main" id="{82762F50-0159-4AA8-8893-2520F0F1C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6983413"/>
            <a:ext cx="8351838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9pPr>
          </a:lstStyle>
          <a:p>
            <a:pPr>
              <a:lnSpc>
                <a:spcPct val="123000"/>
              </a:lnSpc>
            </a:pPr>
            <a:fld id="{07075DF3-29FC-45C3-AC39-CB47777C28E9}" type="slidenum">
              <a:rPr lang="en-US" altLang="en-US" sz="2400" b="1">
                <a:solidFill>
                  <a:srgbClr val="FFFFFF"/>
                </a:solidFill>
                <a:latin typeface="Noto Sans CJK SC Regular" pitchFamily="32" charset="0"/>
                <a:cs typeface="Noto Sans CJK SC Medium" pitchFamily="32" charset="0"/>
              </a:rPr>
              <a:pPr>
                <a:lnSpc>
                  <a:spcPct val="123000"/>
                </a:lnSpc>
              </a:pPr>
              <a:t>‹#›</a:t>
            </a:fld>
            <a:r>
              <a:rPr lang="en-US" altLang="en-US" sz="2400" dirty="0">
                <a:solidFill>
                  <a:srgbClr val="FFFFFF"/>
                </a:solidFill>
                <a:latin typeface="Noto Sans CJK SC Regular" pitchFamily="32" charset="0"/>
                <a:cs typeface="Noto Sans CJK SC Medium" pitchFamily="32" charset="0"/>
              </a:rPr>
              <a:t> </a:t>
            </a:r>
            <a:r>
              <a:rPr lang="en-US" altLang="en-US" sz="2400" dirty="0">
                <a:solidFill>
                  <a:srgbClr val="808080"/>
                </a:solidFill>
                <a:latin typeface="Noto Sans CJK SC Regular" pitchFamily="32" charset="0"/>
                <a:cs typeface="Noto Sans CJK SC Medium" pitchFamily="32" charset="0"/>
              </a:rPr>
              <a:t>| </a:t>
            </a:r>
            <a:r>
              <a:rPr lang="en-US" altLang="zh-CN" sz="2400" dirty="0">
                <a:solidFill>
                  <a:srgbClr val="808080"/>
                </a:solidFill>
                <a:latin typeface="Noto Sans CJK SC Regular" pitchFamily="32" charset="0"/>
                <a:cs typeface="Noto Sans CJK SC Medium" pitchFamily="32" charset="0"/>
              </a:rPr>
              <a:t>11</a:t>
            </a:r>
            <a:r>
              <a:rPr lang="en-US" altLang="en-US" sz="2400" dirty="0">
                <a:solidFill>
                  <a:srgbClr val="FFFFFF"/>
                </a:solidFill>
                <a:latin typeface="Noto Sans CJK SC Regular" pitchFamily="32" charset="0"/>
                <a:cs typeface="Noto Sans CJK SC Medium" pitchFamily="32" charset="0"/>
              </a:rPr>
              <a:t> — DevOps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0AF679DE-49F1-4CF6-BDB5-E7B31D304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112" y="6981825"/>
            <a:ext cx="5734051" cy="54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9pPr>
          </a:lstStyle>
          <a:p>
            <a:pPr algn="r">
              <a:lnSpc>
                <a:spcPct val="123000"/>
              </a:lnSpc>
            </a:pPr>
            <a:r>
              <a:rPr lang="en-US" altLang="en-US" sz="2400" dirty="0">
                <a:solidFill>
                  <a:srgbClr val="FFFFFF"/>
                </a:solidFill>
                <a:latin typeface="Noto Sans CJK SC Regular" pitchFamily="32" charset="0"/>
              </a:rPr>
              <a:t>Kexy Biscuit &lt;kexybiscuit@aosc.io&gt;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49263" rtl="0" fontAlgn="base" hangingPunct="0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itchFamily="32" charset="0"/>
          <a:cs typeface="Noto Sans CJK SC Regular" pitchFamily="32" charset="0"/>
        </a:defRPr>
      </a:lvl2pPr>
      <a:lvl3pPr marL="1143000" indent="-228600" algn="l" defTabSz="449263" rtl="0" fontAlgn="base" hangingPunct="0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itchFamily="32" charset="0"/>
          <a:cs typeface="Noto Sans CJK SC Regular" pitchFamily="32" charset="0"/>
        </a:defRPr>
      </a:lvl3pPr>
      <a:lvl4pPr marL="1600200" indent="-228600" algn="l" defTabSz="449263" rtl="0" fontAlgn="base" hangingPunct="0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itchFamily="32" charset="0"/>
          <a:cs typeface="Noto Sans CJK SC Regular" pitchFamily="32" charset="0"/>
        </a:defRPr>
      </a:lvl4pPr>
      <a:lvl5pPr marL="2057400" indent="-228600" algn="l" defTabSz="449263" rtl="0" fontAlgn="base" hangingPunct="0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itchFamily="32" charset="0"/>
          <a:cs typeface="Noto Sans CJK SC Regular" pitchFamily="32" charset="0"/>
        </a:defRPr>
      </a:lvl5pPr>
      <a:lvl6pPr marL="2514600" indent="-228600" algn="l" defTabSz="449263" rtl="0" fontAlgn="base" hangingPunct="0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itchFamily="32" charset="0"/>
          <a:cs typeface="Noto Sans CJK SC Regular" pitchFamily="32" charset="0"/>
        </a:defRPr>
      </a:lvl6pPr>
      <a:lvl7pPr marL="2971800" indent="-228600" algn="l" defTabSz="449263" rtl="0" fontAlgn="base" hangingPunct="0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itchFamily="32" charset="0"/>
          <a:cs typeface="Noto Sans CJK SC Regular" pitchFamily="32" charset="0"/>
        </a:defRPr>
      </a:lvl7pPr>
      <a:lvl8pPr marL="3429000" indent="-228600" algn="l" defTabSz="449263" rtl="0" fontAlgn="base" hangingPunct="0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itchFamily="32" charset="0"/>
          <a:cs typeface="Noto Sans CJK SC Regular" pitchFamily="32" charset="0"/>
        </a:defRPr>
      </a:lvl8pPr>
      <a:lvl9pPr marL="3886200" indent="-228600" algn="l" defTabSz="449263" rtl="0" fontAlgn="base" hangingPunct="0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itchFamily="32" charset="0"/>
          <a:cs typeface="Noto Sans CJK SC Regular" pitchFamily="32" charset="0"/>
        </a:defRPr>
      </a:lvl9pPr>
    </p:titleStyle>
    <p:bodyStyle>
      <a:lvl1pPr marL="342900" indent="-342900" algn="l" defTabSz="449263" rtl="0" fontAlgn="base" hangingPunct="0">
        <a:lnSpc>
          <a:spcPct val="123000"/>
        </a:lnSpc>
        <a:spcBef>
          <a:spcPct val="0"/>
        </a:spcBef>
        <a:spcAft>
          <a:spcPts val="363"/>
        </a:spcAft>
        <a:buClr>
          <a:srgbClr val="000000"/>
        </a:buClr>
        <a:buSzPct val="100000"/>
        <a:buFont typeface="Times New Roman" panose="02020603050405020304" pitchFamily="18" charset="0"/>
        <a:defRPr sz="3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23000"/>
        </a:lnSpc>
        <a:spcBef>
          <a:spcPct val="0"/>
        </a:spcBef>
        <a:spcAft>
          <a:spcPts val="36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23000"/>
        </a:lnSpc>
        <a:spcBef>
          <a:spcPct val="0"/>
        </a:spcBef>
        <a:spcAft>
          <a:spcPts val="36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23000"/>
        </a:lnSpc>
        <a:spcBef>
          <a:spcPct val="0"/>
        </a:spcBef>
        <a:spcAft>
          <a:spcPts val="36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23000"/>
        </a:lnSpc>
        <a:spcBef>
          <a:spcPct val="0"/>
        </a:spcBef>
        <a:spcAft>
          <a:spcPts val="36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OSC-Dev/aosc-os-abbs/issues?utf8=%E2%9C%93&amp;q=label%3Aiteration-plan+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>
            <a:extLst>
              <a:ext uri="{FF2B5EF4-FFF2-40B4-BE49-F238E27FC236}">
                <a16:creationId xmlns:a16="http://schemas.microsoft.com/office/drawing/2014/main" id="{A4CFB5A5-649B-46B3-8B9D-95E04368E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3203575"/>
            <a:ext cx="2274887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9pPr>
          </a:lstStyle>
          <a:p>
            <a:pPr>
              <a:lnSpc>
                <a:spcPct val="123000"/>
              </a:lnSpc>
            </a:pPr>
            <a:r>
              <a:rPr lang="en-US" altLang="en-US" sz="2800" b="1">
                <a:latin typeface="Noto Sans CJK SC Regular" pitchFamily="32" charset="0"/>
              </a:rPr>
              <a:t>AOSCC 2019:</a:t>
            </a:r>
          </a:p>
        </p:txBody>
      </p:sp>
      <p:sp>
        <p:nvSpPr>
          <p:cNvPr id="3074" name="Text Box 2">
            <a:extLst>
              <a:ext uri="{FF2B5EF4-FFF2-40B4-BE49-F238E27FC236}">
                <a16:creationId xmlns:a16="http://schemas.microsoft.com/office/drawing/2014/main" id="{D12060C7-2F03-467A-BF68-A62B6C86F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3708400"/>
            <a:ext cx="9791700" cy="189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9pPr>
          </a:lstStyle>
          <a:p>
            <a:pPr>
              <a:lnSpc>
                <a:spcPct val="123000"/>
              </a:lnSpc>
            </a:pPr>
            <a:r>
              <a:rPr lang="zh-CN" altLang="en-US" sz="4800" dirty="0">
                <a:latin typeface="Noto Sans CJK SC Regular" pitchFamily="32" charset="0"/>
              </a:rPr>
              <a:t>计划、跟踪、讨论：</a:t>
            </a:r>
            <a:endParaRPr lang="en-US" altLang="zh-CN" sz="4800" dirty="0">
              <a:latin typeface="Noto Sans CJK SC Regular" pitchFamily="32" charset="0"/>
            </a:endParaRPr>
          </a:p>
          <a:p>
            <a:pPr>
              <a:lnSpc>
                <a:spcPct val="123000"/>
              </a:lnSpc>
            </a:pPr>
            <a:r>
              <a:rPr lang="zh-CN" altLang="en-US" sz="4800" dirty="0">
                <a:latin typeface="Noto Sans CJK SC Regular" pitchFamily="32" charset="0"/>
              </a:rPr>
              <a:t>以敏捷流程优化社区工作的尝试</a:t>
            </a:r>
            <a:endParaRPr lang="en-US" altLang="en-US" sz="4800" dirty="0">
              <a:latin typeface="Noto Sans CJK SC Regular" pitchFamily="3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n Arrow 7">
            <a:extLst>
              <a:ext uri="{FF2B5EF4-FFF2-40B4-BE49-F238E27FC236}">
                <a16:creationId xmlns:a16="http://schemas.microsoft.com/office/drawing/2014/main" id="{B547373F-AF2E-4907-B442-9F902B387F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541" y="-5250"/>
            <a:ext cx="2756420" cy="3680093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1BAD26-97BB-4CA1-AC92-49F8E59A2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552" y="209992"/>
            <a:ext cx="2386273" cy="2740381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US" altLang="zh-CN" sz="3500">
                <a:solidFill>
                  <a:schemeClr val="bg1"/>
                </a:solidFill>
              </a:rPr>
              <a:t>Ask me Anything!</a:t>
            </a:r>
            <a:endParaRPr lang="en-US" sz="35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21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93139A10-6539-40EE-9D0B-2DFB6A772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70975" cy="584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448" rIns="0" bIns="0" anchor="ctr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pitchFamily="32" charset="0"/>
              </a:defRPr>
            </a:lvl9pPr>
          </a:lstStyle>
          <a:p>
            <a:pPr algn="ctr"/>
            <a:r>
              <a:rPr lang="en-US" altLang="en-US" sz="3200"/>
              <a:t>Thank You!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67261-892D-47B4-B43A-7566551A1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当前痛点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B5E01-109D-43A2-8881-8E7306486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迭代长度不稳定，交付周期较长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任务分配难度高，缺乏追踪机制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开发者文档缺乏，新人培训困难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dirty="0"/>
              <a:t>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0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D26FE-3D91-4522-89AC-CFE61A589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季节周期 </a:t>
            </a:r>
            <a:r>
              <a:rPr lang="en-US" altLang="zh-CN" dirty="0"/>
              <a:t>Seasonal cycle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CECDD-0F08-41BE-ADB8-23EEC9489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给出了交付时间点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确定了开发大方向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任务耗时预计失误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开发者可用时间意外不足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文档缺乏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dirty="0"/>
              <a:t>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09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CC518-A59D-441C-8712-85142CBEA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RFC: </a:t>
            </a:r>
            <a:r>
              <a:rPr lang="zh-CN" altLang="en-US" dirty="0"/>
              <a:t>迭代计划 </a:t>
            </a:r>
            <a:r>
              <a:rPr lang="en-US" altLang="zh-CN" dirty="0"/>
              <a:t>Iteration plan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0740E-947A-4B8F-9D8C-D55C3B53A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概念取自 </a:t>
            </a:r>
            <a:r>
              <a:rPr lang="en-US" altLang="zh-CN" dirty="0" err="1"/>
              <a:t>microsoft</a:t>
            </a:r>
            <a:r>
              <a:rPr lang="en-US" altLang="zh-CN" dirty="0"/>
              <a:t>/</a:t>
            </a:r>
            <a:r>
              <a:rPr lang="en-US" altLang="zh-CN" dirty="0" err="1"/>
              <a:t>vscode</a:t>
            </a:r>
            <a:r>
              <a:rPr lang="en-US" altLang="zh-CN" dirty="0"/>
              <a:t> </a:t>
            </a:r>
            <a:r>
              <a:rPr lang="zh-CN" altLang="en-US" dirty="0"/>
              <a:t>项目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对 </a:t>
            </a:r>
            <a:r>
              <a:rPr lang="en-US" altLang="zh-CN" dirty="0"/>
              <a:t>DevOps </a:t>
            </a:r>
            <a:r>
              <a:rPr lang="zh-CN" altLang="en-US" dirty="0"/>
              <a:t>工具要求很低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明确迭代内任务量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严格遵循任务量限制分配时间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帮助开发者选择工作内容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已实验性执行</a:t>
            </a:r>
            <a:r>
              <a:rPr lang="zh-CN" altLang="en-US" dirty="0">
                <a:hlinkClick r:id="rId2"/>
              </a:rPr>
              <a:t>四个月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8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FDDFB-7070-4251-891A-D4DBC8B8A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RFC: </a:t>
            </a:r>
            <a:r>
              <a:rPr lang="zh-CN" altLang="en-US" dirty="0"/>
              <a:t>迭代计划 </a:t>
            </a:r>
            <a:r>
              <a:rPr lang="en-US" altLang="zh-CN" dirty="0"/>
              <a:t>Iteration plan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652CD-28DE-4D58-9E9B-F0BC911F6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每个迭代耗时 </a:t>
            </a:r>
            <a:r>
              <a:rPr lang="en-US" altLang="zh-CN" dirty="0"/>
              <a:t>3 </a:t>
            </a:r>
            <a:r>
              <a:rPr lang="zh-CN" altLang="en-US" dirty="0"/>
              <a:t>个自然月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altLang="zh-CN" dirty="0"/>
              <a:t>1-3 </a:t>
            </a:r>
            <a:r>
              <a:rPr lang="zh-CN" altLang="en-US" dirty="0"/>
              <a:t>月：冬；</a:t>
            </a:r>
            <a:r>
              <a:rPr lang="en-US" altLang="zh-CN" dirty="0"/>
              <a:t>4-6 </a:t>
            </a:r>
            <a:r>
              <a:rPr lang="zh-CN" altLang="en-US" dirty="0"/>
              <a:t>月：春；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altLang="zh-CN" dirty="0"/>
              <a:t>7-9 </a:t>
            </a:r>
            <a:r>
              <a:rPr lang="zh-CN" altLang="en-US" dirty="0"/>
              <a:t>月：夏；</a:t>
            </a:r>
            <a:r>
              <a:rPr lang="en-US" altLang="zh-CN" dirty="0"/>
              <a:t>10-12 </a:t>
            </a:r>
            <a:r>
              <a:rPr lang="zh-CN" altLang="en-US" dirty="0"/>
              <a:t>月：秋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追踪 </a:t>
            </a:r>
            <a:r>
              <a:rPr lang="en-US" altLang="zh-CN" dirty="0"/>
              <a:t>issue </a:t>
            </a:r>
            <a:r>
              <a:rPr lang="zh-CN" altLang="en-US" dirty="0"/>
              <a:t>位于 </a:t>
            </a:r>
            <a:r>
              <a:rPr lang="en-US" dirty="0"/>
              <a:t>AOSC-Dev/</a:t>
            </a:r>
            <a:r>
              <a:rPr lang="en-US" dirty="0" err="1"/>
              <a:t>aosc-os-abbs</a:t>
            </a:r>
            <a:endParaRPr lang="en-US" dirty="0"/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zh-CN" altLang="en-US" dirty="0"/>
              <a:t>这不意味着迭代计划内没有其他项目的工作</a:t>
            </a:r>
            <a:endParaRPr lang="en-US" altLang="zh-CN" dirty="0"/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每迭代最后一个月第一个星期二发布计划草稿</a:t>
            </a:r>
            <a:endParaRPr lang="en-US" altLang="zh-CN" dirty="0"/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每迭代最后一个月第三个星期二正式发布计划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791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90CF0-9469-4824-A823-47DDF9528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RFC: </a:t>
            </a:r>
            <a:r>
              <a:rPr lang="zh-CN" altLang="en-US" dirty="0"/>
              <a:t>迭代计划 </a:t>
            </a:r>
            <a:r>
              <a:rPr lang="en-US" altLang="zh-CN" dirty="0"/>
              <a:t>Iteration plan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E48FC-0327-4960-B80C-3B0E37473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预期更新 </a:t>
            </a:r>
            <a:r>
              <a:rPr lang="en-US" altLang="zh-CN" dirty="0"/>
              <a:t>Expected updates</a:t>
            </a:r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包含迭代内预期会发布更新并将引入的应用软件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已发布更新 </a:t>
            </a:r>
            <a:r>
              <a:rPr lang="en-US" altLang="zh-CN" dirty="0"/>
              <a:t>Released updated</a:t>
            </a:r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包含已发布更新并将在迭代内引入的应用软件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文档和杂项工作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推迟工作内容 </a:t>
            </a:r>
            <a:r>
              <a:rPr lang="en-US" altLang="zh-CN" dirty="0"/>
              <a:t>Deferred items</a:t>
            </a:r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包含迭代内不会完成的工作，仅作参考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63106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D5C1D-6DE3-45BF-8D93-C53CB8863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RFC: </a:t>
            </a:r>
            <a:r>
              <a:rPr lang="zh-CN" altLang="en-US" dirty="0"/>
              <a:t>迭代计划 </a:t>
            </a:r>
            <a:r>
              <a:rPr lang="en-US" altLang="zh-CN" dirty="0"/>
              <a:t>Iteration plan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08DBB-CACA-4496-A60C-C72D5F171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使用 </a:t>
            </a:r>
            <a:r>
              <a:rPr lang="en-US" altLang="zh-CN" dirty="0"/>
              <a:t>milestone </a:t>
            </a:r>
            <a:r>
              <a:rPr lang="zh-CN" altLang="en-US" dirty="0"/>
              <a:t>追踪迭代工作项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开发者可使用 </a:t>
            </a:r>
            <a:r>
              <a:rPr lang="en-US" altLang="zh-CN" dirty="0"/>
              <a:t>project board </a:t>
            </a:r>
            <a:r>
              <a:rPr lang="zh-CN" altLang="en-US" dirty="0"/>
              <a:t>追踪个人工作项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亦建议开始处理工作项时自行 </a:t>
            </a:r>
            <a:r>
              <a:rPr lang="en-US" altLang="zh-CN" dirty="0"/>
              <a:t>assign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未尽内容另开 </a:t>
            </a:r>
            <a:r>
              <a:rPr lang="en-US" altLang="zh-CN" dirty="0"/>
              <a:t>RFC </a:t>
            </a:r>
            <a:r>
              <a:rPr lang="zh-CN" altLang="en-US" dirty="0"/>
              <a:t>进行完善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5560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17FE4-B887-4B65-8AD0-0AF6D2C9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RFC: </a:t>
            </a:r>
            <a:r>
              <a:rPr lang="zh-CN" altLang="en-US" dirty="0"/>
              <a:t>包生命周期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97577-9FEF-4433-8FA9-4A6D009CA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许多上游使用生命周期概念管理版本分支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dirty="0"/>
              <a:t>Linux Kernel: Stable / </a:t>
            </a:r>
            <a:r>
              <a:rPr lang="en-US" dirty="0" err="1"/>
              <a:t>Longterm</a:t>
            </a:r>
            <a:endParaRPr lang="en-US" dirty="0"/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对应 </a:t>
            </a:r>
            <a:r>
              <a:rPr lang="en-US" altLang="zh-CN" dirty="0" err="1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linux</a:t>
            </a:r>
            <a:r>
              <a:rPr lang="en-US" altLang="zh-CN" dirty="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-kernel</a:t>
            </a:r>
            <a:r>
              <a:rPr lang="en-US" altLang="zh-CN" dirty="0"/>
              <a:t> / </a:t>
            </a:r>
            <a:r>
              <a:rPr lang="en-US" altLang="zh-CN" dirty="0" err="1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linux</a:t>
            </a:r>
            <a:r>
              <a:rPr lang="en-US" altLang="zh-CN" dirty="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-kernel-</a:t>
            </a:r>
            <a:r>
              <a:rPr lang="en-US" altLang="zh-CN" dirty="0" err="1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lts</a:t>
            </a:r>
            <a:endParaRPr lang="en-US" altLang="zh-CN" dirty="0">
              <a:latin typeface="Noto Mono" panose="020B0609030804020204" pitchFamily="49" charset="0"/>
              <a:ea typeface="Noto Mono" panose="020B0609030804020204" pitchFamily="49" charset="0"/>
              <a:cs typeface="Noto Mono" panose="020B0609030804020204" pitchFamily="49" charset="0"/>
            </a:endParaRP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Node.js: Current / Active / Maintenance LTS</a:t>
            </a:r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en-US" altLang="zh-CN" dirty="0" err="1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nodejs</a:t>
            </a: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 </a:t>
            </a: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选用 </a:t>
            </a: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Active LTS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部分上游只维护最新版本</a:t>
            </a:r>
            <a:endParaRPr lang="en-US" altLang="zh-CN" dirty="0">
              <a:ea typeface="Noto Mono" panose="020B0609030804020204" pitchFamily="49" charset="0"/>
              <a:cs typeface="Noto Mono" panose="020B0609030804020204" pitchFamily="49" charset="0"/>
            </a:endParaRP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Chromium </a:t>
            </a: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和部分衍生品</a:t>
            </a:r>
            <a:endParaRPr lang="en-US" altLang="zh-CN" dirty="0">
              <a:ea typeface="Noto Mono" panose="020B0609030804020204" pitchFamily="49" charset="0"/>
              <a:cs typeface="Noto Mon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463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3C4EB-713F-4FBD-BFF1-4952BDFB8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RFC: </a:t>
            </a:r>
            <a:r>
              <a:rPr lang="ja-JP" altLang="en-US" dirty="0"/>
              <a:t>包生命周期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78760-D56A-400E-9F94-0231AA68F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AOSC OS </a:t>
            </a:r>
            <a:r>
              <a:rPr lang="zh-CN" altLang="en-US" dirty="0"/>
              <a:t>根据实际情况确定生命周期策略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zh-CN" altLang="en-US" dirty="0"/>
              <a:t>需考虑上游生命周期、新版发布频率等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主动或被动与上游保持对齐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保证获取上游安全更新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尽力加速新版应用软件引入</a:t>
            </a:r>
            <a:endParaRPr lang="en-US" altLang="zh-CN" dirty="0"/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明日将进一步讨论此话题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保持稳定可靠交付最终用户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020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oto Sans CJK SC Regular"/>
        <a:ea typeface=""/>
        <a:cs typeface="Noto Sans CJK SC Regular"/>
      </a:majorFont>
      <a:minorFont>
        <a:latin typeface="Noto Sans CJK SC Regular"/>
        <a:ea typeface=""/>
        <a:cs typeface="Noto Sans CJK SC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 Regular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 Regular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617</Words>
  <Application>Microsoft Office PowerPoint</Application>
  <PresentationFormat>Custom</PresentationFormat>
  <Paragraphs>63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Noto Sans CJK SC Regular</vt:lpstr>
      <vt:lpstr>Arial</vt:lpstr>
      <vt:lpstr>Noto Mono</vt:lpstr>
      <vt:lpstr>Times New Roman</vt:lpstr>
      <vt:lpstr>Office Theme</vt:lpstr>
      <vt:lpstr>PowerPoint Presentation</vt:lpstr>
      <vt:lpstr>当前痛点</vt:lpstr>
      <vt:lpstr>季节周期 Seasonal cycle</vt:lpstr>
      <vt:lpstr>RFC: 迭代计划 Iteration plan</vt:lpstr>
      <vt:lpstr>RFC: 迭代计划 Iteration plan</vt:lpstr>
      <vt:lpstr>RFC: 迭代计划 Iteration plan</vt:lpstr>
      <vt:lpstr>RFC: 迭代计划 Iteration plan</vt:lpstr>
      <vt:lpstr>RFC: 包生命周期</vt:lpstr>
      <vt:lpstr>RFC: 包生命周期</vt:lpstr>
      <vt:lpstr>Ask me Anything!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Kexy Biscuit</cp:lastModifiedBy>
  <cp:revision>16</cp:revision>
  <cp:lastPrinted>1601-01-01T00:00:00Z</cp:lastPrinted>
  <dcterms:created xsi:type="dcterms:W3CDTF">2019-07-09T06:37:27Z</dcterms:created>
  <dcterms:modified xsi:type="dcterms:W3CDTF">2019-07-10T03:46:10Z</dcterms:modified>
</cp:coreProperties>
</file>