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63" r:id="rId5"/>
    <p:sldId id="267" r:id="rId6"/>
    <p:sldId id="258" r:id="rId7"/>
    <p:sldId id="264" r:id="rId8"/>
    <p:sldId id="271" r:id="rId9"/>
    <p:sldId id="259" r:id="rId10"/>
    <p:sldId id="273" r:id="rId11"/>
    <p:sldId id="274" r:id="rId12"/>
    <p:sldId id="275" r:id="rId13"/>
    <p:sldId id="276" r:id="rId14"/>
    <p:sldId id="775" r:id="rId15"/>
  </p:sldIdLst>
  <p:sldSz cx="10080625" cy="5670550"/>
  <p:notesSz cx="7559675" cy="106918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7"/>
    <p:restoredTop sz="94694"/>
  </p:normalViewPr>
  <p:slideViewPr>
    <p:cSldViewPr snapToGrid="0" snapToObjects="1">
      <p:cViewPr varScale="1">
        <p:scale>
          <a:sx n="142" d="100"/>
          <a:sy n="142" d="100"/>
        </p:scale>
        <p:origin x="20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200" y="904680"/>
            <a:ext cx="7365960" cy="4464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点击鼠标移动幻灯片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81200" y="5655240"/>
            <a:ext cx="6249960" cy="5357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zh-CN" sz="3130" b="0" strike="noStrike" spc="-1">
                <a:latin typeface="Arial"/>
              </a:rPr>
              <a:t>点击编辑备注格式</a:t>
            </a:r>
            <a:endParaRPr lang="en-US" sz="313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90480" cy="595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&lt;页眉&gt;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dt"/>
          </p:nvPr>
        </p:nvSpPr>
        <p:spPr>
          <a:xfrm>
            <a:off x="4421880" y="0"/>
            <a:ext cx="3390480" cy="595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&lt;日期/时间&gt;</a:t>
            </a:r>
          </a:p>
        </p:txBody>
      </p:sp>
      <p:sp>
        <p:nvSpPr>
          <p:cNvPr id="89" name="PlaceHolder 5"/>
          <p:cNvSpPr>
            <a:spLocks noGrp="1"/>
          </p:cNvSpPr>
          <p:nvPr>
            <p:ph type="ftr"/>
          </p:nvPr>
        </p:nvSpPr>
        <p:spPr>
          <a:xfrm>
            <a:off x="0" y="11311200"/>
            <a:ext cx="3390480" cy="595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&lt;页脚&gt;</a:t>
            </a:r>
          </a:p>
        </p:txBody>
      </p:sp>
      <p:sp>
        <p:nvSpPr>
          <p:cNvPr id="90" name="PlaceHolder 6"/>
          <p:cNvSpPr>
            <a:spLocks noGrp="1"/>
          </p:cNvSpPr>
          <p:nvPr>
            <p:ph type="sldNum"/>
          </p:nvPr>
        </p:nvSpPr>
        <p:spPr>
          <a:xfrm>
            <a:off x="4421880" y="11311200"/>
            <a:ext cx="3390480" cy="595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602ABB8-BEA1-4D2D-8FAA-66DB93760576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-60325" y="904875"/>
            <a:ext cx="7934325" cy="4464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A602ABB8-BEA1-4D2D-8FAA-66DB93760576}" type="slidenum">
              <a:rPr lang="en-US" sz="1400" b="0" strike="noStrike" spc="-1" smtClean="0">
                <a:latin typeface="Times New Roman"/>
              </a:rPr>
              <a:t>1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7672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 dirty="0">
              <a:latin typeface="Arial"/>
            </a:endParaRPr>
          </a:p>
        </p:txBody>
      </p:sp>
      <p:sp>
        <p:nvSpPr>
          <p:cNvPr id="121" name="灯片编号占位符 3_3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F53C15A-DF62-470E-93CA-9671147E9D9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22" name="页眉占位符 4_3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2280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 dirty="0">
              <a:latin typeface="Arial"/>
            </a:endParaRPr>
          </a:p>
        </p:txBody>
      </p:sp>
      <p:sp>
        <p:nvSpPr>
          <p:cNvPr id="121" name="灯片编号占位符 3_3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F53C15A-DF62-470E-93CA-9671147E9D9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22" name="页眉占位符 4_3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3200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 dirty="0">
              <a:latin typeface="Arial"/>
            </a:endParaRPr>
          </a:p>
        </p:txBody>
      </p:sp>
      <p:sp>
        <p:nvSpPr>
          <p:cNvPr id="121" name="灯片编号占位符 3_3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F53C15A-DF62-470E-93CA-9671147E9D9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22" name="页眉占位符 4_3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2424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-60325" y="904875"/>
            <a:ext cx="7934325" cy="4464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3" name="灯片编号占位符 3_1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5A28B22-13BD-46D5-A8B2-C9432FC8F58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4" name="页眉占位符 4_2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3" name="灯片编号占位符 3_1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5A28B22-13BD-46D5-A8B2-C9432FC8F58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4" name="页眉占位符 4_2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9829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3" name="灯片编号占位符 3_1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5A28B22-13BD-46D5-A8B2-C9432FC8F58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4" name="页眉占位符 4_2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372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7" name="灯片编号占位符 3_2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8595F24-7FFF-475A-AA3D-D72B2F71D045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8" name="页眉占位符 4_1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7" name="灯片编号占位符 3_2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8595F24-7FFF-475A-AA3D-D72B2F71D045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8" name="页眉占位符 4_1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5444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>
              <a:latin typeface="Arial"/>
            </a:endParaRPr>
          </a:p>
        </p:txBody>
      </p:sp>
      <p:sp>
        <p:nvSpPr>
          <p:cNvPr id="117" name="灯片编号占位符 3_2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8595F24-7FFF-475A-AA3D-D72B2F71D045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8" name="页眉占位符 4_1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698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 dirty="0">
              <a:latin typeface="Arial"/>
            </a:endParaRPr>
          </a:p>
        </p:txBody>
      </p:sp>
      <p:sp>
        <p:nvSpPr>
          <p:cNvPr id="121" name="灯片编号占位符 3_3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F53C15A-DF62-470E-93CA-9671147E9D9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22" name="页眉占位符 4_3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8738" cy="36068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7640" cy="42094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810" b="0" strike="noStrike" spc="-1" dirty="0">
              <a:latin typeface="Arial"/>
            </a:endParaRPr>
          </a:p>
        </p:txBody>
      </p:sp>
      <p:sp>
        <p:nvSpPr>
          <p:cNvPr id="121" name="灯片编号占位符 3_3"/>
          <p:cNvSpPr txBox="1"/>
          <p:nvPr/>
        </p:nvSpPr>
        <p:spPr>
          <a:xfrm>
            <a:off x="4282200" y="1015524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F53C15A-DF62-470E-93CA-9671147E9D9B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22" name="页眉占位符 4_3"/>
          <p:cNvSpPr txBox="1"/>
          <p:nvPr/>
        </p:nvSpPr>
        <p:spPr>
          <a:xfrm>
            <a:off x="0" y="0"/>
            <a:ext cx="3275640" cy="536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341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81760" y="0"/>
            <a:ext cx="9415440" cy="35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2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81760" y="0"/>
            <a:ext cx="9415440" cy="35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body"/>
          </p:nvPr>
        </p:nvSpPr>
        <p:spPr>
          <a:xfrm>
            <a:off x="928440" y="1591560"/>
            <a:ext cx="2024280" cy="2255040"/>
          </a:xfrm>
          <a:prstGeom prst="rect">
            <a:avLst/>
          </a:prstGeom>
        </p:spPr>
        <p:txBody>
          <a:bodyPr lIns="0" tIns="0" rIns="0" bIns="0">
            <a:normAutofit fontScale="14000"/>
          </a:bodyPr>
          <a:lstStyle/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320" b="0" strike="noStrike" spc="-1">
                <a:solidFill>
                  <a:srgbClr val="000000"/>
                </a:solidFill>
                <a:latin typeface="Calibri Light"/>
              </a:rPr>
              <a:t>点击鼠标编辑大纲文字格式</a:t>
            </a:r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  <a:p>
            <a:pPr marL="864000" lvl="1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第二个大纲级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  <a:p>
            <a:pPr marL="1296000" lvl="2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第三大纲级别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1728000" lvl="3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第四大纲级别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2160000" lvl="4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第五大纲级别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2592000" lvl="5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第六大纲级别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3024000" lvl="6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第七大纲级别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057480" y="1591560"/>
            <a:ext cx="2024280" cy="2255040"/>
          </a:xfrm>
          <a:prstGeom prst="rect">
            <a:avLst/>
          </a:prstGeom>
        </p:spPr>
        <p:txBody>
          <a:bodyPr lIns="0" tIns="0" rIns="0" bIns="0">
            <a:normAutofit fontScale="14000"/>
          </a:bodyPr>
          <a:lstStyle/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320" b="0" strike="noStrike" spc="-1">
                <a:solidFill>
                  <a:srgbClr val="000000"/>
                </a:solidFill>
                <a:latin typeface="Calibri Light"/>
              </a:rPr>
              <a:t>点击鼠标编辑大纲文字格式</a:t>
            </a:r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  <a:p>
            <a:pPr marL="864000" lvl="1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第二个大纲级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  <a:p>
            <a:pPr marL="1296000" lvl="2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第三大纲级别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1728000" lvl="3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第四大纲级别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2160000" lvl="4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第五大纲级别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2592000" lvl="5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第六大纲级别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3024000" lvl="6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第七大纲级别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86520" y="1591560"/>
            <a:ext cx="2024280" cy="2255040"/>
          </a:xfrm>
          <a:prstGeom prst="rect">
            <a:avLst/>
          </a:prstGeom>
        </p:spPr>
        <p:txBody>
          <a:bodyPr lIns="0" tIns="0" rIns="0" bIns="0">
            <a:normAutofit fontScale="14000"/>
          </a:bodyPr>
          <a:lstStyle/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320" b="0" strike="noStrike" spc="-1">
                <a:solidFill>
                  <a:srgbClr val="000000"/>
                </a:solidFill>
                <a:latin typeface="Calibri Light"/>
              </a:rPr>
              <a:t>点击鼠标编辑大纲文字格式</a:t>
            </a:r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  <a:p>
            <a:pPr marL="864000" lvl="1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第二个大纲级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  <a:p>
            <a:pPr marL="1296000" lvl="2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第三大纲级别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1728000" lvl="3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第四大纲级别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2160000" lvl="4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第五大纲级别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2592000" lvl="5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第六大纲级别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3024000" lvl="6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第七大纲级别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7315920" y="1591560"/>
            <a:ext cx="2024280" cy="2255040"/>
          </a:xfrm>
          <a:prstGeom prst="rect">
            <a:avLst/>
          </a:prstGeom>
        </p:spPr>
        <p:txBody>
          <a:bodyPr lIns="0" tIns="0" rIns="0" bIns="0">
            <a:normAutofit fontScale="14000"/>
          </a:bodyPr>
          <a:lstStyle/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320" b="0" strike="noStrike" spc="-1">
                <a:solidFill>
                  <a:srgbClr val="000000"/>
                </a:solidFill>
                <a:latin typeface="Calibri Light"/>
              </a:rPr>
              <a:t>点击鼠标编辑大纲文字格式</a:t>
            </a:r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  <a:p>
            <a:pPr marL="864000" lvl="1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第二个大纲级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  <a:p>
            <a:pPr marL="1296000" lvl="2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第三大纲级别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1728000" lvl="3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第四大纲级别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2160000" lvl="4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第五大纲级别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2592000" lvl="5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第六大纲级别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3024000" lvl="6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第七大纲级别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" name="投影片編號版面配置區 5"/>
          <p:cNvSpPr/>
          <p:nvPr/>
        </p:nvSpPr>
        <p:spPr>
          <a:xfrm>
            <a:off x="7812000" y="5308920"/>
            <a:ext cx="2267640" cy="33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1280" tIns="35640" rIns="71280" bIns="35640" anchor="ctr">
            <a:noAutofit/>
          </a:bodyPr>
          <a:lstStyle/>
          <a:p>
            <a:pPr algn="r">
              <a:lnSpc>
                <a:spcPct val="100000"/>
              </a:lnSpc>
            </a:pPr>
            <a:fld id="{A1816C6A-00CC-49AD-8D00-D79515EF0F8A}" type="slidenum">
              <a:rPr lang="en-US" sz="1200" b="0" strike="noStrike" spc="-1">
                <a:solidFill>
                  <a:srgbClr val="000000"/>
                </a:solidFill>
                <a:latin typeface="Calibri Light"/>
                <a:ea typeface="Microsoft JhengHei"/>
              </a:rPr>
              <a:t>‹#›</a:t>
            </a:fld>
            <a:endParaRPr lang="en-US" sz="1200" b="0" strike="noStrike" spc="-1">
              <a:latin typeface="Arial"/>
            </a:endParaRPr>
          </a:p>
        </p:txBody>
      </p:sp>
      <p:pic>
        <p:nvPicPr>
          <p:cNvPr id="5" name="图片 41" descr="5fc87f18a7b88fadedf214b37f0fc58"/>
          <p:cNvPicPr/>
          <p:nvPr/>
        </p:nvPicPr>
        <p:blipFill>
          <a:blip r:embed="rId14"/>
          <a:stretch/>
        </p:blipFill>
        <p:spPr>
          <a:xfrm>
            <a:off x="0" y="5286240"/>
            <a:ext cx="777960" cy="38052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点击鼠标编辑标题文字格式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sldNum"/>
          </p:nvPr>
        </p:nvSpPr>
        <p:spPr>
          <a:xfrm>
            <a:off x="9157320" y="5303520"/>
            <a:ext cx="667440" cy="30132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85FEFFC3-DB52-4C58-97D7-1E01BC67A4C1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‹#›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44" name="Rectangle 7"/>
          <p:cNvSpPr/>
          <p:nvPr/>
        </p:nvSpPr>
        <p:spPr>
          <a:xfrm>
            <a:off x="0" y="0"/>
            <a:ext cx="10079640" cy="754920"/>
          </a:xfrm>
          <a:prstGeom prst="rect">
            <a:avLst/>
          </a:prstGeom>
          <a:solidFill>
            <a:srgbClr val="27506E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Rectangle 9"/>
          <p:cNvSpPr/>
          <p:nvPr/>
        </p:nvSpPr>
        <p:spPr>
          <a:xfrm>
            <a:off x="4078800" y="5435280"/>
            <a:ext cx="2221920" cy="204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750" b="0" strike="noStrike" spc="-1" dirty="0">
                <a:solidFill>
                  <a:srgbClr val="000000"/>
                </a:solidFill>
                <a:latin typeface="Calibri Light"/>
                <a:ea typeface="微软雅黑 Light"/>
              </a:rPr>
              <a:t>Copyright (c) 202</a:t>
            </a:r>
            <a:r>
              <a:rPr lang="en-US" altLang="zh-CN" sz="750" b="0" strike="noStrike" spc="-1" dirty="0">
                <a:solidFill>
                  <a:srgbClr val="000000"/>
                </a:solidFill>
                <a:latin typeface="Calibri Light"/>
                <a:ea typeface="微软雅黑 Light"/>
              </a:rPr>
              <a:t>2</a:t>
            </a:r>
            <a:r>
              <a:rPr lang="en-US" sz="750" b="0" strike="noStrike" spc="-1" dirty="0">
                <a:solidFill>
                  <a:srgbClr val="000000"/>
                </a:solidFill>
                <a:latin typeface="Calibri Light"/>
                <a:ea typeface="微软雅黑 Light"/>
              </a:rPr>
              <a:t>  CIP United Co. All rights reserved.</a:t>
            </a:r>
            <a:endParaRPr lang="en-US" sz="750" b="0" strike="noStrike" spc="-1" dirty="0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581760" y="0"/>
            <a:ext cx="9415440" cy="7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点击鼠标编辑标题文字格式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</p:txBody>
      </p:sp>
      <p:pic>
        <p:nvPicPr>
          <p:cNvPr id="47" name="图片 41" descr="5fc87f18a7b88fadedf214b37f0fc58"/>
          <p:cNvPicPr/>
          <p:nvPr/>
        </p:nvPicPr>
        <p:blipFill>
          <a:blip r:embed="rId15"/>
          <a:stretch/>
        </p:blipFill>
        <p:spPr>
          <a:xfrm>
            <a:off x="0" y="5286240"/>
            <a:ext cx="777960" cy="38052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55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320" b="0" strike="noStrike" spc="-1">
                <a:solidFill>
                  <a:srgbClr val="000000"/>
                </a:solidFill>
                <a:latin typeface="Calibri Light"/>
              </a:rPr>
              <a:t>点击鼠标编辑大纲文字格式</a:t>
            </a:r>
            <a:endParaRPr lang="en-US" sz="2320" b="0" strike="noStrike" spc="-1">
              <a:solidFill>
                <a:srgbClr val="000000"/>
              </a:solidFill>
              <a:latin typeface="Calibri Light"/>
            </a:endParaRPr>
          </a:p>
          <a:p>
            <a:pPr marL="864000" lvl="1" indent="-324000">
              <a:spcBef>
                <a:spcPts val="124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660" b="0" strike="noStrike" spc="-1">
                <a:solidFill>
                  <a:srgbClr val="000000"/>
                </a:solidFill>
                <a:latin typeface="Calibri Light"/>
              </a:rPr>
              <a:t>第二个大纲级</a:t>
            </a:r>
            <a:endParaRPr lang="en-US" sz="1660" b="0" strike="noStrike" spc="-1">
              <a:solidFill>
                <a:srgbClr val="000000"/>
              </a:solidFill>
              <a:latin typeface="Calibri Light"/>
            </a:endParaRPr>
          </a:p>
          <a:p>
            <a:pPr marL="1296000" lvl="2" indent="-288000">
              <a:spcBef>
                <a:spcPts val="9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第三大纲级别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1728000" lvl="3" indent="-216000">
              <a:spcBef>
                <a:spcPts val="62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1490" b="0" strike="noStrike" spc="-1">
                <a:solidFill>
                  <a:srgbClr val="000000"/>
                </a:solidFill>
                <a:latin typeface="Calibri Light"/>
              </a:rPr>
              <a:t>第四大纲级别</a:t>
            </a:r>
            <a:endParaRPr lang="en-US" sz="1490" b="0" strike="noStrike" spc="-1">
              <a:solidFill>
                <a:srgbClr val="000000"/>
              </a:solidFill>
              <a:latin typeface="Calibri Light"/>
            </a:endParaRPr>
          </a:p>
          <a:p>
            <a:pPr marL="2160000" lvl="4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第五大纲级别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2592000" lvl="5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第六大纲级别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  <a:p>
            <a:pPr marL="3024000" lvl="6" indent="-216000">
              <a:spcBef>
                <a:spcPts val="3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210" b="0" strike="noStrike" spc="-1">
                <a:solidFill>
                  <a:srgbClr val="000000"/>
                </a:solidFill>
                <a:latin typeface="Calibri Light"/>
              </a:rPr>
              <a:t>第七大纲级别</a:t>
            </a:r>
            <a:endParaRPr lang="en-US" sz="221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yunqiang.su@oss.cipunited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hr@cipunited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.oss.cipunited.com/archlinux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圖片 4"/>
          <p:cNvPicPr/>
          <p:nvPr/>
        </p:nvPicPr>
        <p:blipFill>
          <a:blip r:embed="rId3">
            <a:alphaModFix amt="89000"/>
          </a:blip>
          <a:stretch/>
        </p:blipFill>
        <p:spPr>
          <a:xfrm>
            <a:off x="-1080" y="0"/>
            <a:ext cx="10079640" cy="5669640"/>
          </a:xfrm>
          <a:prstGeom prst="rect">
            <a:avLst/>
          </a:prstGeom>
          <a:ln w="0">
            <a:noFill/>
          </a:ln>
        </p:spPr>
      </p:pic>
      <p:sp>
        <p:nvSpPr>
          <p:cNvPr id="92" name="文本框 1_1"/>
          <p:cNvSpPr/>
          <p:nvPr/>
        </p:nvSpPr>
        <p:spPr>
          <a:xfrm>
            <a:off x="0" y="1406520"/>
            <a:ext cx="100742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3200" b="1" spc="-1" dirty="0">
                <a:solidFill>
                  <a:srgbClr val="FFFFFF"/>
                </a:solidFill>
                <a:latin typeface="微软雅黑"/>
                <a:ea typeface="微软雅黑 Light"/>
              </a:rPr>
              <a:t>芯联芯软件生态组在忙什么</a:t>
            </a:r>
            <a:endParaRPr lang="en-US" altLang="zh-CN" sz="3200" b="1" spc="-1" dirty="0">
              <a:solidFill>
                <a:srgbClr val="FFFFFF"/>
              </a:solidFill>
              <a:latin typeface="微软雅黑"/>
              <a:ea typeface="微软雅黑 Light"/>
            </a:endParaRPr>
          </a:p>
        </p:txBody>
      </p:sp>
      <p:sp>
        <p:nvSpPr>
          <p:cNvPr id="93" name="Rectangle 7_1"/>
          <p:cNvSpPr/>
          <p:nvPr/>
        </p:nvSpPr>
        <p:spPr>
          <a:xfrm>
            <a:off x="-72360" y="5078160"/>
            <a:ext cx="1007964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1400" b="0" strike="noStrike" spc="-1">
                <a:solidFill>
                  <a:srgbClr val="FFFFFF"/>
                </a:solidFill>
                <a:latin typeface="Calibri Light"/>
                <a:ea typeface="微软雅黑"/>
              </a:rPr>
              <a:t>上海芯联芯智能科技有限公司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94" name="Rectangle 16_1"/>
          <p:cNvSpPr/>
          <p:nvPr/>
        </p:nvSpPr>
        <p:spPr>
          <a:xfrm>
            <a:off x="-5400" y="4369045"/>
            <a:ext cx="10079640" cy="64487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pc="-1" dirty="0" err="1">
                <a:solidFill>
                  <a:srgbClr val="FFFFFF"/>
                </a:solidFill>
                <a:latin typeface="Calibri Light"/>
                <a:ea typeface="微软雅黑 Light"/>
              </a:rPr>
              <a:t>苏运强</a:t>
            </a:r>
            <a:r>
              <a:rPr lang="zh-CN" altLang="en-US" spc="-1" dirty="0">
                <a:solidFill>
                  <a:srgbClr val="FFFFFF"/>
                </a:solidFill>
                <a:latin typeface="Calibri Light"/>
                <a:ea typeface="微软雅黑 Light"/>
              </a:rPr>
              <a:t> </a:t>
            </a:r>
            <a:r>
              <a:rPr lang="en-US" altLang="zh-CN" spc="-1" dirty="0">
                <a:solidFill>
                  <a:srgbClr val="FFFFFF"/>
                </a:solidFill>
                <a:latin typeface="Calibri Light"/>
                <a:ea typeface="微软雅黑 Light"/>
              </a:rPr>
              <a:t>&lt;</a:t>
            </a:r>
            <a:r>
              <a:rPr lang="en-US" altLang="zh-CN" spc="-1" dirty="0" err="1">
                <a:solidFill>
                  <a:srgbClr val="FFFFFF"/>
                </a:solidFill>
                <a:latin typeface="Calibri Light"/>
                <a:ea typeface="微软雅黑 Light"/>
              </a:rPr>
              <a:t>yunqiang.su@oss.cipunited.com</a:t>
            </a:r>
            <a:r>
              <a:rPr lang="en-US" altLang="zh-CN" spc="-1" dirty="0">
                <a:solidFill>
                  <a:srgbClr val="FFFFFF"/>
                </a:solidFill>
                <a:latin typeface="Calibri Light"/>
                <a:ea typeface="微软雅黑 Light"/>
              </a:rPr>
              <a:t>&gt;</a:t>
            </a:r>
            <a:endParaRPr lang="en-US" spc="-1" dirty="0">
              <a:solidFill>
                <a:srgbClr val="FFFFFF"/>
              </a:solidFill>
              <a:latin typeface="Calibri Light"/>
              <a:ea typeface="微软雅黑 Light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pc="-1" dirty="0">
                <a:solidFill>
                  <a:srgbClr val="FFFFFF"/>
                </a:solidFill>
                <a:latin typeface="Calibri Light"/>
                <a:ea typeface="微软雅黑 Light"/>
              </a:rPr>
              <a:t>202</a:t>
            </a:r>
            <a:r>
              <a:rPr lang="en-US" altLang="zh-CN" spc="-1" dirty="0">
                <a:solidFill>
                  <a:srgbClr val="FFFFFF"/>
                </a:solidFill>
                <a:latin typeface="Calibri Light"/>
                <a:ea typeface="微软雅黑 Light"/>
              </a:rPr>
              <a:t>2</a:t>
            </a:r>
            <a:r>
              <a:rPr lang="zh-CN" altLang="en-US" spc="-1" dirty="0">
                <a:solidFill>
                  <a:srgbClr val="FFFFFF"/>
                </a:solidFill>
                <a:latin typeface="Calibri Light"/>
                <a:ea typeface="微软雅黑 Light"/>
              </a:rPr>
              <a:t>年</a:t>
            </a:r>
            <a:r>
              <a:rPr lang="en-US" altLang="zh-CN" spc="-1" dirty="0">
                <a:solidFill>
                  <a:srgbClr val="FFFFFF"/>
                </a:solidFill>
                <a:latin typeface="Calibri Light"/>
                <a:ea typeface="微软雅黑 Light"/>
              </a:rPr>
              <a:t>9</a:t>
            </a:r>
            <a:r>
              <a:rPr lang="zh-CN" altLang="en-US" spc="-1" dirty="0">
                <a:solidFill>
                  <a:srgbClr val="FFFFFF"/>
                </a:solidFill>
                <a:latin typeface="Calibri Light"/>
                <a:ea typeface="微软雅黑 Light"/>
              </a:rPr>
              <a:t>月</a:t>
            </a:r>
            <a:r>
              <a:rPr lang="en-US" altLang="zh-CN" spc="-1" dirty="0">
                <a:solidFill>
                  <a:srgbClr val="FFFFFF"/>
                </a:solidFill>
                <a:latin typeface="Calibri Light"/>
                <a:ea typeface="微软雅黑 Light"/>
              </a:rPr>
              <a:t>17</a:t>
            </a:r>
            <a:r>
              <a:rPr lang="zh-CN" altLang="en-US" spc="-1" dirty="0">
                <a:solidFill>
                  <a:srgbClr val="FFFFFF"/>
                </a:solidFill>
                <a:latin typeface="Calibri Light"/>
                <a:ea typeface="微软雅黑 Light"/>
              </a:rPr>
              <a:t>日</a:t>
            </a: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îṣļîḑé-文本框 13_1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GCC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、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LLVM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、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Binutils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、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Golang</a:t>
            </a: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27506E"/>
                </a:solidFill>
                <a:latin typeface="Arial"/>
                <a:ea typeface="新宋体"/>
              </a:rPr>
              <a:t>各种新指令有效利用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psABI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：好好翻出来晒晒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追认GCC</a:t>
            </a:r>
            <a:r>
              <a:rPr 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  <a:r>
              <a:rPr lang="en-US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Binutils这些年的部分做法为标准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;)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02" name="投影片編號版面配置區 3_3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9B672D5-F89D-4051-8C58-B51CE8F41212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10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3" name="Title 2_3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项目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5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–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工具链与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ABI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179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îṣļîḑé-文本框 13_1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缺失的大功能模块</a:t>
            </a: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Arial"/>
                <a:ea typeface="新宋体"/>
              </a:rPr>
              <a:t>新功能别拉下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多支持点板子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>
                <a:solidFill>
                  <a:srgbClr val="27506E"/>
                </a:solidFill>
                <a:latin typeface="Cambria"/>
                <a:ea typeface="新宋体"/>
              </a:rPr>
              <a:t>MIPS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IP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Core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的好功能，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Linux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内核你得支持啊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aaaaaa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02" name="投影片編號版面配置區 3_3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9B672D5-F89D-4051-8C58-B51CE8F41212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11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3" name="Title 2_3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项目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6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–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内核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202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îṣļîḑé-文本框 13_1"/>
          <p:cNvSpPr/>
          <p:nvPr/>
        </p:nvSpPr>
        <p:spPr>
          <a:xfrm>
            <a:off x="899999" y="718200"/>
            <a:ext cx="7849553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Hotspot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Arial"/>
                <a:ea typeface="新宋体"/>
              </a:rPr>
              <a:t>eBPF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Qemu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…</a:t>
            </a: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r>
              <a:rPr lang="en-US" sz="2800" spc="-1" dirty="0" err="1">
                <a:solidFill>
                  <a:srgbClr val="27506E"/>
                </a:solidFill>
                <a:latin typeface="Cambria"/>
                <a:ea typeface="新宋体"/>
              </a:rPr>
              <a:t>缺人</a:t>
            </a:r>
            <a:r>
              <a:rPr lang="zh-CN" altLang="en-US" sz="2800" spc="-1" dirty="0">
                <a:solidFill>
                  <a:srgbClr val="27506E"/>
                </a:solidFill>
                <a:latin typeface="Cambria"/>
                <a:ea typeface="新宋体"/>
              </a:rPr>
              <a:t>，</a:t>
            </a:r>
            <a:r>
              <a:rPr lang="en-US" sz="2800" spc="-1" dirty="0" err="1">
                <a:solidFill>
                  <a:srgbClr val="27506E"/>
                </a:solidFill>
                <a:latin typeface="Cambria"/>
                <a:ea typeface="新宋体"/>
              </a:rPr>
              <a:t>有人想来干么</a:t>
            </a:r>
            <a:r>
              <a:rPr lang="zh-CN" altLang="en-US" sz="2800" spc="-1" dirty="0">
                <a:solidFill>
                  <a:srgbClr val="27506E"/>
                </a:solidFill>
                <a:latin typeface="Cambria"/>
                <a:ea typeface="新宋体"/>
              </a:rPr>
              <a:t>？</a:t>
            </a:r>
            <a:r>
              <a:rPr lang="zh-CN" altLang="en-US" sz="1600" spc="-1" dirty="0">
                <a:solidFill>
                  <a:srgbClr val="27506E"/>
                </a:solidFill>
                <a:latin typeface="Cambria"/>
                <a:ea typeface="新宋体"/>
              </a:rPr>
              <a:t>（说的就跟前边几个不缺人似的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102" name="投影片編號版面配置區 3_3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9B672D5-F89D-4051-8C58-B51CE8F41212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12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3" name="Title 2_3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项目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7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–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JIT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4431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-1" y="1527118"/>
            <a:ext cx="10080625" cy="2901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大爷</a:t>
            </a:r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来玩啊</a:t>
            </a:r>
            <a:endParaRPr lang="en-US" altLang="zh-CN" sz="30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TG</a:t>
            </a:r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找</a:t>
            </a:r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CN" sz="3087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YunQiangSu</a:t>
            </a:r>
            <a:endParaRPr lang="en-US" altLang="zh-CN" sz="30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邮箱找：</a:t>
            </a:r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hlinkClick r:id="rId3"/>
              </a:rPr>
              <a:t>yunqiang.su@oss.cipunited.com</a:t>
            </a:r>
            <a:endParaRPr lang="en-US" altLang="zh-CN" sz="30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啥？想找人事：</a:t>
            </a:r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hlinkClick r:id="rId4"/>
              </a:rPr>
              <a:t>hr@cipunited.com</a:t>
            </a:r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(</a:t>
            </a:r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没</a:t>
            </a:r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OSS</a:t>
            </a:r>
          </a:p>
          <a:p>
            <a:pPr algn="ctr"/>
            <a:r>
              <a:rPr lang="en-US" altLang="zh-CN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Discord</a:t>
            </a:r>
            <a:r>
              <a:rPr lang="zh-CN" altLang="en-US" sz="30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？我就不上，气死你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（已经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个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IM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了，气死偶咧，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                                                                                                             其实可以找在芯联芯的其他小伙伴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18"/>
          <p:cNvSpPr/>
          <p:nvPr/>
        </p:nvSpPr>
        <p:spPr>
          <a:xfrm>
            <a:off x="-1" y="2475453"/>
            <a:ext cx="10080625" cy="948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30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îṣļîḑé-文本框 13_2"/>
          <p:cNvSpPr/>
          <p:nvPr/>
        </p:nvSpPr>
        <p:spPr>
          <a:xfrm>
            <a:off x="899999" y="718200"/>
            <a:ext cx="6854471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2018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年底创立</a:t>
            </a:r>
            <a:endParaRPr lang="en-US" altLang="zh-C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收购了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MIPS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的中国大陆、香港、澳门的业务</a:t>
            </a:r>
            <a:endParaRPr lang="en-US" altLang="zh-C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收购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了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MIPS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的所有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IP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Core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的开发环境：</a:t>
            </a:r>
            <a:b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</a:b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大核（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P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）、中核（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I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）、小核（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M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）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继续开发、销售、支持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MIPS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CPU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IP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Core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设计服务：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SoC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前端、后端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维护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MIPS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软件生态</a:t>
            </a:r>
            <a:endParaRPr lang="en-US" altLang="zh-C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</p:txBody>
      </p:sp>
      <p:sp>
        <p:nvSpPr>
          <p:cNvPr id="96" name="投影片編號版面配置區 3_2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5051155-7A2A-401B-B076-329B977EDAC5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2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97" name="Title 2_2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r">
              <a:lnSpc>
                <a:spcPct val="150000"/>
              </a:lnSpc>
            </a:pPr>
            <a:r>
              <a:rPr lang="en-US" sz="2200" b="1" spc="-1" dirty="0" err="1">
                <a:solidFill>
                  <a:srgbClr val="FFFFFF"/>
                </a:solidFill>
                <a:latin typeface="微软雅黑"/>
                <a:ea typeface="微软雅黑"/>
              </a:rPr>
              <a:t>关于芯联芯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îṣļîḑé-文本框 13_2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第一种成功的RISC架构CPU</a:t>
            </a:r>
            <a:endParaRPr lang="e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第一版发布于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1984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年，近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40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年的演进：功能成熟、丰富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当前版本为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Release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6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广泛应用于从MCU到超算的各种场景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芯联芯拥有完整核心知识产权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：从指令集到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IP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Core</a:t>
            </a: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  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M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系列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5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级或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6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级流水线，用于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MCU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  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I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系列 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9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级流水线，用于网络设备和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ADAS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  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P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系列 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16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级流水线，用于高性能计算</a:t>
            </a:r>
            <a:endParaRPr lang="en-US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</p:txBody>
      </p:sp>
      <p:sp>
        <p:nvSpPr>
          <p:cNvPr id="96" name="投影片編號版面配置區 3_2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5051155-7A2A-401B-B076-329B977EDAC5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3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97" name="Title 2_2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微软雅黑"/>
                <a:ea typeface="微软雅黑"/>
              </a:rPr>
              <a:t>关于</a:t>
            </a:r>
            <a:r>
              <a:rPr lang="en-US" altLang="zh-CN" sz="2200" b="1" spc="-1" dirty="0">
                <a:solidFill>
                  <a:srgbClr val="FFFFFF"/>
                </a:solidFill>
                <a:latin typeface="微软雅黑"/>
                <a:ea typeface="微软雅黑"/>
              </a:rPr>
              <a:t>MIPS</a:t>
            </a:r>
            <a:endParaRPr lang="en-US" altLang="zh-CN" sz="2200" spc="-1" dirty="0"/>
          </a:p>
          <a:p>
            <a:pPr algn="r">
              <a:lnSpc>
                <a:spcPct val="150000"/>
              </a:lnSpc>
            </a:pP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773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îṣļîḑé-文本框 13_2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嵌入式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工具链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内核：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Linux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、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RTOS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性能优化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各种小工具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各种操作系统，各种大项目：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r6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是重点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各种标准化</a:t>
            </a:r>
          </a:p>
        </p:txBody>
      </p:sp>
      <p:sp>
        <p:nvSpPr>
          <p:cNvPr id="96" name="投影片編號版面配置區 3_2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5051155-7A2A-401B-B076-329B977EDAC5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4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97" name="Title 2_2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trike="noStrike" spc="-1" dirty="0">
                <a:solidFill>
                  <a:srgbClr val="FFFFFF"/>
                </a:solidFill>
                <a:latin typeface="微软雅黑"/>
                <a:ea typeface="微软雅黑"/>
              </a:rPr>
              <a:t>芯联芯软件生态组 </a:t>
            </a:r>
            <a:r>
              <a:rPr lang="en-US" altLang="zh-CN" sz="2200" b="1" strike="noStrike" spc="-1" dirty="0">
                <a:solidFill>
                  <a:srgbClr val="FFFFFF"/>
                </a:solidFill>
                <a:latin typeface="微软雅黑"/>
                <a:ea typeface="微软雅黑"/>
              </a:rPr>
              <a:t>–</a:t>
            </a:r>
            <a:r>
              <a:rPr lang="zh-CN" altLang="en-US" sz="2200" b="1" strike="noStrike" spc="-1" dirty="0">
                <a:solidFill>
                  <a:srgbClr val="FFFFFF"/>
                </a:solidFill>
                <a:latin typeface="微软雅黑"/>
                <a:ea typeface="微软雅黑"/>
              </a:rPr>
              <a:t> 任务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364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îṣļîḑé-文本框 13_0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招人不容易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:(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只好自己培养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-&gt; 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郑州研发中心</a:t>
            </a:r>
            <a:endParaRPr lang="zh-C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目标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3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年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200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人：已经招聘了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20+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小白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学习进度超过预期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计划：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spcAft>
                <a:spcPts val="200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与大学合作开课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spcAft>
                <a:spcPts val="200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开源社区继续挖人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;)</a:t>
            </a:r>
          </a:p>
        </p:txBody>
      </p:sp>
      <p:sp>
        <p:nvSpPr>
          <p:cNvPr id="99" name="投影片編號版面配置區 3_1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00257E1D-B08A-4A0A-A3A0-462E017B29C1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5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0" name="Title 2_1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微软雅黑"/>
                <a:ea typeface="微软雅黑"/>
              </a:rPr>
              <a:t>人才培养</a:t>
            </a:r>
            <a:endParaRPr lang="en-US" sz="2200" b="1" strike="noStrike" spc="-1" dirty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îṣļîḑé-文本框 13_0"/>
          <p:cNvSpPr/>
          <p:nvPr/>
        </p:nvSpPr>
        <p:spPr>
          <a:xfrm>
            <a:off x="900000" y="718200"/>
            <a:ext cx="7275812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Jenkins: https://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oss.cipunited.com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/ci/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代码结构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: 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学习自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ABBS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;)</a:t>
            </a: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使用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Arch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Linux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</a:t>
            </a:r>
            <a:r>
              <a:rPr lang="en" altLang="zh-CN" spc="-1" dirty="0">
                <a:solidFill>
                  <a:srgbClr val="27506E"/>
                </a:solidFill>
                <a:latin typeface="Cambria"/>
                <a:ea typeface="新宋体"/>
                <a:hlinkClick r:id="rId3"/>
              </a:rPr>
              <a:t>https://repo.oss.cipunited.com/archlinux/</a:t>
            </a:r>
            <a:endParaRPr lang="en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spcAft>
                <a:spcPts val="200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     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纯手工打造</a:t>
            </a:r>
            <a:endParaRPr lang="en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16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台老服务器（感谢某大学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短期目标：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Debian 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Popcon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 TOP2000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，开单元测试，修失败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长期目标：足够人力，能与上游结合（或许需要钞能力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Arch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-&gt; AOSC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？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spcAft>
                <a:spcPts val="200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包要更新较快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-&gt; 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可以提供人力</a:t>
            </a:r>
            <a:b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</a:b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更早测试新工具链：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GCC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git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master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？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</p:txBody>
      </p:sp>
      <p:sp>
        <p:nvSpPr>
          <p:cNvPr id="99" name="投影片編號版面配置區 3_1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00257E1D-B08A-4A0A-A3A0-462E017B29C1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6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0" name="Title 2_1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en-US" sz="2200" b="0" strike="noStrike" spc="-1" dirty="0">
                <a:latin typeface="Arial"/>
              </a:rPr>
              <a:t>项目</a:t>
            </a:r>
            <a:r>
              <a:rPr lang="en-US" altLang="zh-CN" sz="2200" b="0" strike="noStrike" spc="-1" dirty="0">
                <a:latin typeface="Arial"/>
              </a:rPr>
              <a:t>1</a:t>
            </a:r>
            <a:r>
              <a:rPr lang="zh-CN" altLang="en-US" sz="2200" b="0" strike="noStrike" spc="-1" dirty="0">
                <a:latin typeface="Arial"/>
              </a:rPr>
              <a:t> </a:t>
            </a:r>
            <a:r>
              <a:rPr lang="en-US" altLang="zh-CN" sz="2200" b="0" strike="noStrike" spc="-1" dirty="0">
                <a:latin typeface="Arial"/>
              </a:rPr>
              <a:t>–</a:t>
            </a:r>
            <a:r>
              <a:rPr lang="zh-CN" altLang="en-US" sz="2200" b="0" strike="noStrike" spc="-1" dirty="0">
                <a:latin typeface="Arial"/>
              </a:rPr>
              <a:t> 持续集成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655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îṣļîḑé-文本框 13_0"/>
          <p:cNvSpPr/>
          <p:nvPr/>
        </p:nvSpPr>
        <p:spPr>
          <a:xfrm>
            <a:off x="900000" y="718200"/>
            <a:ext cx="7275812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Debian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</a:t>
            </a:r>
            <a:r>
              <a:rPr lang="en" altLang="zh-CN" spc="-1" dirty="0">
                <a:solidFill>
                  <a:srgbClr val="27506E"/>
                </a:solidFill>
                <a:latin typeface="Cambria"/>
                <a:ea typeface="新宋体"/>
              </a:rPr>
              <a:t>https://</a:t>
            </a:r>
            <a:r>
              <a:rPr lang="en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repo.oss.cipunited.com</a:t>
            </a:r>
            <a:r>
              <a:rPr lang="en" altLang="zh-CN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  <a:r>
              <a:rPr lang="en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debian</a:t>
            </a:r>
            <a:r>
              <a:rPr lang="en" altLang="zh-CN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Arch Linux: https://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repo.oss.cipunited.com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archlinux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Fedora: 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计划中 （得先有人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AOSC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：快有了，快有了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(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再培养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/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挖几个人立即开搞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OpenHarmony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LLVM+Musl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已经通了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欧拉：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ohhhhhhhh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spcAft>
                <a:spcPts val="200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Android: 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再攒攒人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</p:txBody>
      </p:sp>
      <p:sp>
        <p:nvSpPr>
          <p:cNvPr id="99" name="投影片編號版面配置區 3_1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00257E1D-B08A-4A0A-A3A0-462E017B29C1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7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0" name="Title 2_1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en-US" sz="2200" b="0" strike="noStrike" spc="-1" dirty="0">
                <a:latin typeface="Arial"/>
              </a:rPr>
              <a:t>项目</a:t>
            </a:r>
            <a:r>
              <a:rPr lang="en-US" altLang="zh-CN" sz="2200" spc="-1" dirty="0">
                <a:latin typeface="Arial"/>
              </a:rPr>
              <a:t>2</a:t>
            </a:r>
            <a:r>
              <a:rPr lang="zh-CN" altLang="en-US" sz="2200" b="0" strike="noStrike" spc="-1" dirty="0">
                <a:latin typeface="Arial"/>
              </a:rPr>
              <a:t> </a:t>
            </a:r>
            <a:r>
              <a:rPr lang="en-US" altLang="zh-CN" sz="2200" b="0" strike="noStrike" spc="-1" dirty="0">
                <a:latin typeface="Arial"/>
              </a:rPr>
              <a:t>–</a:t>
            </a:r>
            <a:r>
              <a:rPr lang="zh-CN" altLang="en-US" sz="2200" b="0" strike="noStrike" spc="-1" dirty="0">
                <a:latin typeface="Arial"/>
              </a:rPr>
              <a:t> 发行版（我在说</a:t>
            </a:r>
            <a:r>
              <a:rPr lang="en-US" altLang="zh-CN" sz="2200" b="0" strike="noStrike" spc="-1" dirty="0">
                <a:latin typeface="Arial"/>
              </a:rPr>
              <a:t>MIPSr6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470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îṣļîḑé-文本框 13_1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某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SDK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标准接口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 写驱动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 数学库</a:t>
            </a:r>
            <a:endParaRPr lang="en-US" altLang="zh-CN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DSP/NN</a:t>
            </a:r>
          </a:p>
          <a:p>
            <a:pPr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      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RTOS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接口</a:t>
            </a: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27506E"/>
                </a:solidFill>
                <a:latin typeface="Arial"/>
                <a:ea typeface="新宋体"/>
              </a:rPr>
              <a:t>IDE</a:t>
            </a:r>
            <a:r>
              <a:rPr lang="en-US" spc="-1" dirty="0">
                <a:solidFill>
                  <a:srgbClr val="27506E"/>
                </a:solidFill>
                <a:latin typeface="Arial"/>
                <a:ea typeface="新宋体"/>
              </a:rPr>
              <a:t>: Visual Studio Code ++++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OpenOCD</a:t>
            </a:r>
            <a:r>
              <a:rPr lang="en-US" spc="-1" dirty="0">
                <a:solidFill>
                  <a:srgbClr val="27506E"/>
                </a:solidFill>
                <a:latin typeface="Cambria"/>
                <a:ea typeface="新宋体"/>
              </a:rPr>
              <a:t>/GDB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>
                <a:solidFill>
                  <a:srgbClr val="27506E"/>
                </a:solidFill>
                <a:latin typeface="Cambria"/>
                <a:ea typeface="新宋体"/>
              </a:rPr>
              <a:t>EJTAG/</a:t>
            </a: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cJTAG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27506E"/>
                </a:solidFill>
                <a:latin typeface="Cambria"/>
                <a:ea typeface="新宋体"/>
              </a:rPr>
              <a:t>与MIPS核相关的各种小示例程序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：多线程、</a:t>
            </a:r>
            <a:r>
              <a:rPr lang="en-US" altLang="zh-CN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DSP</a:t>
            </a:r>
            <a:r>
              <a:rPr lang="zh-CN" altLang="en-US" sz="1800" b="0" strike="noStrike" spc="-1" dirty="0">
                <a:solidFill>
                  <a:srgbClr val="27506E"/>
                </a:solidFill>
                <a:latin typeface="Cambria"/>
                <a:ea typeface="新宋体"/>
              </a:rPr>
              <a:t>等等</a:t>
            </a:r>
            <a:endParaRPr lang="en-US" altLang="zh-CN" sz="1800" b="0" strike="noStrike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各种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RTOS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02" name="投影片編號版面配置區 3_3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9B672D5-F89D-4051-8C58-B51CE8F41212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8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3" name="Title 2_3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项目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3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–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嵌入式开发环境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îṣļîḑé-文本框 13_1"/>
          <p:cNvSpPr/>
          <p:nvPr/>
        </p:nvSpPr>
        <p:spPr>
          <a:xfrm>
            <a:off x="900000" y="718200"/>
            <a:ext cx="6337080" cy="46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600" tIns="0" rIns="0" bIns="0" anchor="ctr">
            <a:noAutofit/>
          </a:bodyPr>
          <a:lstStyle/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各种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libc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：汇编优化关键函数</a:t>
            </a:r>
            <a:endParaRPr lang="en-US" altLang="zh-CN" spc="-1" dirty="0">
              <a:solidFill>
                <a:srgbClr val="27506E"/>
              </a:solidFill>
              <a:latin typeface="Arial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Arial"/>
                <a:ea typeface="新宋体"/>
              </a:rPr>
              <a:t>各种数学库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：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MIPS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的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SIMD</a:t>
            </a:r>
            <a:r>
              <a:rPr lang="zh-CN" altLang="en-US" spc="-1" dirty="0">
                <a:solidFill>
                  <a:srgbClr val="27506E"/>
                </a:solidFill>
                <a:latin typeface="Arial"/>
                <a:ea typeface="新宋体"/>
              </a:rPr>
              <a:t>叫</a:t>
            </a:r>
            <a:r>
              <a:rPr lang="en-US" altLang="zh-CN" spc="-1" dirty="0">
                <a:solidFill>
                  <a:srgbClr val="27506E"/>
                </a:solidFill>
                <a:latin typeface="Arial"/>
                <a:ea typeface="新宋体"/>
              </a:rPr>
              <a:t>MSA</a:t>
            </a: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27506E"/>
                </a:solidFill>
                <a:latin typeface="Arial"/>
                <a:ea typeface="新宋体"/>
              </a:rPr>
              <a:t>各种AI相关库</a:t>
            </a:r>
            <a:endParaRPr lang="en-US" sz="1800" b="0" strike="noStrike" spc="-1" dirty="0">
              <a:latin typeface="Arial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各种多媒体相关的库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各种加密库</a:t>
            </a:r>
            <a:endParaRPr lang="en-US" spc="-1" dirty="0">
              <a:solidFill>
                <a:srgbClr val="27506E"/>
              </a:solidFill>
              <a:latin typeface="Cambria"/>
              <a:ea typeface="新宋体"/>
            </a:endParaRPr>
          </a:p>
          <a:p>
            <a:pPr marL="256540" indent="-256540">
              <a:lnSpc>
                <a:spcPct val="100000"/>
              </a:lnSpc>
              <a:spcAft>
                <a:spcPts val="201"/>
              </a:spcAft>
              <a:buClr>
                <a:srgbClr val="27506E"/>
              </a:buClr>
              <a:buFont typeface="Wingdings" charset="2"/>
              <a:buChar char=""/>
            </a:pPr>
            <a:r>
              <a:rPr lang="en-US" spc="-1" dirty="0" err="1">
                <a:solidFill>
                  <a:srgbClr val="27506E"/>
                </a:solidFill>
                <a:latin typeface="Cambria"/>
                <a:ea typeface="新宋体"/>
              </a:rPr>
              <a:t>各种SIMD转换来转换去的</a:t>
            </a:r>
            <a:r>
              <a:rPr lang="zh-CN" altLang="en-US" spc="-1" dirty="0">
                <a:solidFill>
                  <a:srgbClr val="27506E"/>
                </a:solidFill>
                <a:latin typeface="Cambria"/>
                <a:ea typeface="新宋体"/>
              </a:rPr>
              <a:t>：</a:t>
            </a:r>
            <a:r>
              <a:rPr lang="en-US" altLang="zh-CN" spc="-1" dirty="0" err="1">
                <a:solidFill>
                  <a:srgbClr val="27506E"/>
                </a:solidFill>
                <a:latin typeface="Cambria"/>
                <a:ea typeface="新宋体"/>
              </a:rPr>
              <a:t>eSIMD</a:t>
            </a:r>
            <a:r>
              <a:rPr lang="en-US" altLang="zh-CN" spc="-1" dirty="0">
                <a:solidFill>
                  <a:srgbClr val="27506E"/>
                </a:solidFill>
                <a:latin typeface="Cambria"/>
                <a:ea typeface="新宋体"/>
              </a:rPr>
              <a:t>, sse2msa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02" name="投影片編號版面配置區 3_3"/>
          <p:cNvSpPr txBox="1"/>
          <p:nvPr/>
        </p:nvSpPr>
        <p:spPr>
          <a:xfrm>
            <a:off x="9157320" y="5303520"/>
            <a:ext cx="667440" cy="301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9B672D5-F89D-4051-8C58-B51CE8F41212}" type="slidenum">
              <a:rPr lang="en-US" sz="1350" b="0" strike="noStrike" spc="-1">
                <a:solidFill>
                  <a:srgbClr val="000000"/>
                </a:solidFill>
                <a:latin typeface="Calibri Light"/>
                <a:ea typeface="微软雅黑 Light"/>
              </a:rPr>
              <a:t>9</a:t>
            </a:fld>
            <a:endParaRPr lang="en-US" sz="1350" b="0" strike="noStrike" spc="-1">
              <a:latin typeface="Times New Roman"/>
            </a:endParaRPr>
          </a:p>
        </p:txBody>
      </p:sp>
      <p:sp>
        <p:nvSpPr>
          <p:cNvPr id="103" name="Title 2_3"/>
          <p:cNvSpPr/>
          <p:nvPr/>
        </p:nvSpPr>
        <p:spPr>
          <a:xfrm>
            <a:off x="581760" y="0"/>
            <a:ext cx="9415080" cy="7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项目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4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</a:t>
            </a:r>
            <a:r>
              <a:rPr lang="en-US" altLang="zh-CN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–</a:t>
            </a:r>
            <a:r>
              <a:rPr lang="zh-CN" altLang="en-US" sz="2200" b="1" spc="-1" dirty="0">
                <a:solidFill>
                  <a:srgbClr val="FFFFFF"/>
                </a:solidFill>
                <a:latin typeface="Microsoft YaHei"/>
                <a:ea typeface="Microsoft YaHei"/>
              </a:rPr>
              <a:t> 基础库性能优化</a:t>
            </a:r>
            <a:endParaRPr lang="en-US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4199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693</Words>
  <Application>Microsoft Macintosh PowerPoint</Application>
  <PresentationFormat>自定义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微软雅黑</vt:lpstr>
      <vt:lpstr>微软雅黑</vt:lpstr>
      <vt:lpstr>Arial</vt:lpstr>
      <vt:lpstr>Calibri Light</vt:lpstr>
      <vt:lpstr>Cambria</vt:lpstr>
      <vt:lpstr>Symbol</vt:lpstr>
      <vt:lpstr>Times New Roman</vt:lpstr>
      <vt:lpstr>Wingdings</vt:lpstr>
      <vt:lpstr>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dc:description/>
  <cp:lastModifiedBy>YunQiang Su</cp:lastModifiedBy>
  <cp:revision>48</cp:revision>
  <dcterms:modified xsi:type="dcterms:W3CDTF">2022-09-17T02:06:47Z</dcterms:modified>
  <dc:language>zh-CN</dc:language>
</cp:coreProperties>
</file>