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2" r:id="rId3"/>
    <p:sldId id="283" r:id="rId4"/>
    <p:sldId id="257" r:id="rId5"/>
    <p:sldId id="258" r:id="rId6"/>
    <p:sldId id="259" r:id="rId7"/>
    <p:sldId id="267" r:id="rId8"/>
    <p:sldId id="262" r:id="rId9"/>
    <p:sldId id="263" r:id="rId10"/>
    <p:sldId id="264" r:id="rId11"/>
    <p:sldId id="260" r:id="rId12"/>
    <p:sldId id="266" r:id="rId13"/>
    <p:sldId id="268" r:id="rId14"/>
    <p:sldId id="269" r:id="rId15"/>
    <p:sldId id="270" r:id="rId16"/>
    <p:sldId id="271" r:id="rId17"/>
    <p:sldId id="272" r:id="rId18"/>
    <p:sldId id="286" r:id="rId19"/>
    <p:sldId id="273" r:id="rId20"/>
    <p:sldId id="276" r:id="rId21"/>
    <p:sldId id="277" r:id="rId22"/>
    <p:sldId id="274" r:id="rId23"/>
    <p:sldId id="275" r:id="rId24"/>
    <p:sldId id="278" r:id="rId25"/>
    <p:sldId id="285" r:id="rId26"/>
    <p:sldId id="284" r:id="rId27"/>
    <p:sldId id="280" r:id="rId28"/>
    <p:sldId id="281" r:id="rId29"/>
  </p:sldIdLst>
  <p:sldSz cx="115204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5F118E6-80F8-4E99-96BC-135FBCFF81CF}">
          <p14:sldIdLst>
            <p14:sldId id="256"/>
          </p14:sldIdLst>
        </p14:section>
        <p14:section name="衰落的王国" id="{FCD7F9C2-9512-43BD-8CB3-2BDFC1B644A0}">
          <p14:sldIdLst>
            <p14:sldId id="282"/>
            <p14:sldId id="283"/>
            <p14:sldId id="257"/>
            <p14:sldId id="258"/>
            <p14:sldId id="259"/>
            <p14:sldId id="267"/>
            <p14:sldId id="262"/>
            <p14:sldId id="263"/>
            <p14:sldId id="264"/>
            <p14:sldId id="260"/>
          </p14:sldIdLst>
        </p14:section>
        <p14:section name="接力" id="{0F33D33C-77AF-4897-9AF7-C1EA90153351}">
          <p14:sldIdLst>
            <p14:sldId id="266"/>
            <p14:sldId id="268"/>
            <p14:sldId id="269"/>
            <p14:sldId id="270"/>
          </p14:sldIdLst>
        </p14:section>
        <p14:section name="历史包袱" id="{4177965B-3842-43CD-9B34-AE517AD3E50A}">
          <p14:sldIdLst>
            <p14:sldId id="271"/>
            <p14:sldId id="272"/>
            <p14:sldId id="286"/>
            <p14:sldId id="273"/>
            <p14:sldId id="276"/>
            <p14:sldId id="277"/>
            <p14:sldId id="274"/>
            <p14:sldId id="275"/>
            <p14:sldId id="278"/>
            <p14:sldId id="285"/>
            <p14:sldId id="284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135"/>
    <a:srgbClr val="420A0A"/>
    <a:srgbClr val="851515"/>
    <a:srgbClr val="672727"/>
    <a:srgbClr val="461A1A"/>
    <a:srgbClr val="501010"/>
    <a:srgbClr val="382828"/>
    <a:srgbClr val="CA463A"/>
    <a:srgbClr val="C9C1B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82300" autoAdjust="0"/>
  </p:normalViewPr>
  <p:slideViewPr>
    <p:cSldViewPr snapToGrid="0">
      <p:cViewPr varScale="1">
        <p:scale>
          <a:sx n="68" d="100"/>
          <a:sy n="68" d="100"/>
        </p:scale>
        <p:origin x="20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欢迎来到 </a:t>
            </a:r>
            <a:r>
              <a:rPr lang="en-US" altLang="zh-CN"/>
              <a:t>AOSCC 2025!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88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zh-CN" altLang="en-US" dirty="0"/>
              <a:t>解释为什么“标新立异”过时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强调当时 </a:t>
            </a:r>
            <a:r>
              <a:rPr lang="en-US" altLang="zh-CN" dirty="0"/>
              <a:t>RISC </a:t>
            </a:r>
            <a:r>
              <a:rPr lang="zh-CN" altLang="en-US" dirty="0"/>
              <a:t>才是 </a:t>
            </a:r>
            <a:r>
              <a:rPr lang="en-US" altLang="zh-CN" dirty="0"/>
              <a:t>UNIX </a:t>
            </a:r>
            <a:r>
              <a:rPr lang="zh-CN" altLang="en-US" dirty="0"/>
              <a:t>界的大头，</a:t>
            </a:r>
            <a:r>
              <a:rPr lang="en-US" altLang="zh-CN" dirty="0"/>
              <a:t>x86 </a:t>
            </a:r>
            <a:r>
              <a:rPr lang="zh-CN" altLang="en-US" dirty="0"/>
              <a:t>甚至没有资格站出来搞标准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指令集设计较早，立即数不够宽；虽然有非常宽的跳转分支指令，但只能在同一个 </a:t>
            </a:r>
            <a:r>
              <a:rPr lang="en-US" altLang="zh-CN" dirty="0"/>
              <a:t>block </a:t>
            </a:r>
            <a:r>
              <a:rPr lang="zh-CN" altLang="en-US" dirty="0"/>
              <a:t>里跳转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另一方面，不够宽的那些指令，只能做出 </a:t>
            </a:r>
            <a:r>
              <a:rPr lang="en-US" altLang="zh-CN" dirty="0"/>
              <a:t>PC Regional</a:t>
            </a:r>
            <a:r>
              <a:rPr lang="zh-CN" altLang="en-US" dirty="0"/>
              <a:t>，做不到范围广的 </a:t>
            </a:r>
            <a:r>
              <a:rPr lang="en-US" altLang="zh-CN" dirty="0"/>
              <a:t>PC Relative</a:t>
            </a:r>
            <a:r>
              <a:rPr lang="zh-CN" altLang="en-US" dirty="0"/>
              <a:t>，不太适合 </a:t>
            </a:r>
            <a:r>
              <a:rPr lang="en-US" altLang="zh-CN" dirty="0"/>
              <a:t>PIC</a:t>
            </a:r>
          </a:p>
          <a:p>
            <a:pPr marL="628650" lvl="1" indent="-171450">
              <a:buFontTx/>
              <a:buChar char="-"/>
            </a:pPr>
            <a:r>
              <a:rPr lang="en-US" altLang="zh-CN" dirty="0" err="1"/>
              <a:t>Jiaxun</a:t>
            </a:r>
            <a:r>
              <a:rPr lang="en-US" altLang="zh-CN" dirty="0"/>
              <a:t>: MIPS </a:t>
            </a:r>
            <a:r>
              <a:rPr lang="zh-CN" altLang="en-US" dirty="0"/>
              <a:t>有些极端，认为 </a:t>
            </a:r>
            <a:r>
              <a:rPr lang="en-US" altLang="zh-CN" dirty="0"/>
              <a:t>PCREL </a:t>
            </a:r>
            <a:r>
              <a:rPr lang="zh-CN" altLang="en-US" dirty="0"/>
              <a:t>不 </a:t>
            </a:r>
            <a:r>
              <a:rPr lang="en-US" altLang="zh-CN" dirty="0"/>
              <a:t>RISC</a:t>
            </a:r>
          </a:p>
          <a:p>
            <a:pPr marL="171450" lvl="0" indent="-171450">
              <a:buFontTx/>
              <a:buChar char="-"/>
            </a:pPr>
            <a:endParaRPr lang="en-US" altLang="zh-CN" dirty="0"/>
          </a:p>
          <a:p>
            <a:pPr marL="171450" indent="-171450">
              <a:buFontTx/>
              <a:buChar char="-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0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latin typeface="Calibri"/>
                <a:cs typeface="Calibri"/>
              </a:rPr>
              <a:t>因为没有原生的 pcrel 指令，只能这样在不写死绝对地址的情况下实现绝对地址的计算</a:t>
            </a:r>
            <a:endParaRPr lang="en-US" altLang="zh-CN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99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9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https://github.com/rui314/mold/commit/db5fa8a8cd9884fc8b493fd5642d72a11b9a5aff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21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267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9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 Windows NT </a:t>
            </a:r>
            <a:r>
              <a:rPr lang="zh-CN" altLang="en-US" dirty="0"/>
              <a:t>最初是在 </a:t>
            </a:r>
            <a:r>
              <a:rPr lang="en-US" altLang="zh-CN" dirty="0"/>
              <a:t>i860 </a:t>
            </a:r>
            <a:r>
              <a:rPr lang="zh-CN" altLang="en-US" dirty="0"/>
              <a:t>上移植的</a:t>
            </a:r>
            <a:br>
              <a:rPr lang="en-US" altLang="zh-CN" dirty="0"/>
            </a:br>
            <a:r>
              <a:rPr lang="en-US" altLang="zh-CN" dirty="0"/>
              <a:t>- Windows  NT </a:t>
            </a:r>
            <a:r>
              <a:rPr lang="zh-CN" altLang="en-US" dirty="0"/>
              <a:t>最初为了设计成完全可移植，为了防止开发者引入 </a:t>
            </a:r>
            <a:r>
              <a:rPr lang="en-US" altLang="zh-CN" dirty="0"/>
              <a:t>x86 </a:t>
            </a:r>
            <a:r>
              <a:rPr lang="zh-CN" altLang="en-US" dirty="0"/>
              <a:t>的奇技淫巧，故意先在 </a:t>
            </a:r>
            <a:r>
              <a:rPr lang="en-US" altLang="zh-CN" dirty="0"/>
              <a:t>i860 </a:t>
            </a:r>
            <a:r>
              <a:rPr lang="zh-CN" altLang="en-US" dirty="0"/>
              <a:t>和 </a:t>
            </a:r>
            <a:r>
              <a:rPr lang="en-US" altLang="zh-CN" dirty="0"/>
              <a:t>MIPS </a:t>
            </a:r>
            <a:r>
              <a:rPr lang="zh-CN" altLang="en-US" dirty="0"/>
              <a:t>上开发，后来才移植到 </a:t>
            </a:r>
            <a:r>
              <a:rPr lang="en-US" altLang="zh-CN" dirty="0"/>
              <a:t>x86</a:t>
            </a:r>
            <a:br>
              <a:rPr lang="en-US" altLang="zh-CN" dirty="0"/>
            </a:br>
            <a:r>
              <a:rPr lang="en-US" altLang="zh-CN" dirty="0"/>
              <a:t>- </a:t>
            </a:r>
            <a:r>
              <a:rPr lang="zh-CN" altLang="en-US" dirty="0"/>
              <a:t>微软当时设计了 </a:t>
            </a:r>
            <a:r>
              <a:rPr lang="en-US" altLang="zh-CN" dirty="0"/>
              <a:t>MIPS </a:t>
            </a:r>
            <a:r>
              <a:rPr lang="zh-CN" altLang="en-US" dirty="0"/>
              <a:t>工作站 </a:t>
            </a:r>
            <a:r>
              <a:rPr lang="en-US" altLang="zh-CN" dirty="0"/>
              <a:t>Jazz</a:t>
            </a:r>
            <a:r>
              <a:rPr lang="zh-CN" altLang="en-US" dirty="0"/>
              <a:t>，用于开发和测试 </a:t>
            </a:r>
            <a:r>
              <a:rPr lang="en-US" altLang="zh-CN" dirty="0"/>
              <a:t>Windows 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5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47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/>
              <a:t>NetBSD </a:t>
            </a:r>
            <a:r>
              <a:rPr lang="zh-CN" altLang="en-US" dirty="0"/>
              <a:t>有多种 </a:t>
            </a:r>
            <a:r>
              <a:rPr lang="en-US" altLang="zh-CN" dirty="0"/>
              <a:t>MIPS </a:t>
            </a:r>
            <a:r>
              <a:rPr lang="zh-CN" altLang="en-US" dirty="0"/>
              <a:t>移植变种，虽然架构名似乎都是 </a:t>
            </a:r>
            <a:r>
              <a:rPr lang="en-US" altLang="zh-CN" dirty="0"/>
              <a:t>MIPS</a:t>
            </a:r>
            <a:r>
              <a:rPr lang="zh-CN" altLang="en-US" dirty="0"/>
              <a:t>，但有对不同 </a:t>
            </a:r>
            <a:r>
              <a:rPr lang="en-US" altLang="zh-CN" dirty="0"/>
              <a:t>MIPS CPU </a:t>
            </a:r>
            <a:r>
              <a:rPr lang="zh-CN" altLang="en-US" dirty="0"/>
              <a:t>进行优化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当然，</a:t>
            </a:r>
            <a:r>
              <a:rPr lang="en-US" altLang="zh-CN" dirty="0" err="1"/>
              <a:t>Buildroots</a:t>
            </a:r>
            <a:r>
              <a:rPr lang="en-US" altLang="zh-CN" dirty="0"/>
              <a:t> </a:t>
            </a:r>
            <a:r>
              <a:rPr lang="zh-CN" altLang="en-US" dirty="0"/>
              <a:t>等面向嵌入式领域的 “发行版”不计入此范围</a:t>
            </a:r>
            <a:endParaRPr lang="en-US" altLang="zh-CN" dirty="0"/>
          </a:p>
          <a:p>
            <a:pPr marL="171450" indent="-171450">
              <a:buFontTx/>
              <a:buChar char="-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1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latin typeface="Calibri"/>
                <a:cs typeface="Calibri"/>
              </a:rPr>
              <a:t>嵌入式：mips32，尤其是利用 DSP 扩展的</a:t>
            </a:r>
            <a:r>
              <a:rPr lang="zh-CN"/>
              <a:t>蓝牙耳机和扬声器</a:t>
            </a:r>
            <a:endParaRPr lang="zh-CN" altLang="en-US">
              <a:latin typeface="Calibri"/>
              <a:cs typeface="Calibri"/>
            </a:endParaRPr>
          </a:p>
          <a:p>
            <a:r>
              <a:rPr lang="zh-CN" altLang="en-US">
                <a:latin typeface="Calibri"/>
                <a:cs typeface="Calibri"/>
              </a:rPr>
              <a:t>路由器：callback openwrt</a:t>
            </a:r>
            <a:endParaRPr lang="en-US" altLang="zh-CN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1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/>
              <a:t>龙芯推出龙芯 </a:t>
            </a:r>
            <a:r>
              <a:rPr lang="en-US" altLang="zh-CN"/>
              <a:t>3 </a:t>
            </a:r>
            <a:r>
              <a:rPr lang="zh-CN" altLang="en-US"/>
              <a:t>号系列芯片之后，</a:t>
            </a:r>
            <a:r>
              <a:rPr lang="en-US" altLang="zh-CN"/>
              <a:t>MIPS </a:t>
            </a:r>
            <a:r>
              <a:rPr lang="zh-CN" altLang="en-US"/>
              <a:t>架构在桌面端的应用大幅增加。但由于龙芯 </a:t>
            </a:r>
            <a:r>
              <a:rPr lang="en-US" altLang="zh-CN"/>
              <a:t>3 </a:t>
            </a:r>
            <a:r>
              <a:rPr lang="zh-CN" altLang="en-US"/>
              <a:t>号的用户群体基本都是政企用户，因此有的软件出现了 </a:t>
            </a:r>
            <a:r>
              <a:rPr lang="en-US" altLang="zh-CN"/>
              <a:t>MIPS </a:t>
            </a:r>
            <a:r>
              <a:rPr lang="zh-CN" altLang="en-US"/>
              <a:t>移植，如 </a:t>
            </a:r>
            <a:r>
              <a:rPr lang="en-US" altLang="zh-CN"/>
              <a:t>Electron </a:t>
            </a:r>
            <a:r>
              <a:rPr lang="zh-CN" altLang="en-US"/>
              <a:t>和 </a:t>
            </a:r>
            <a:r>
              <a:rPr lang="en-US" altLang="zh-CN"/>
              <a:t>OpenJDK</a:t>
            </a:r>
            <a:r>
              <a:rPr lang="zh-CN" altLang="en-US"/>
              <a:t>，然而它们并无上游 </a:t>
            </a:r>
            <a:r>
              <a:rPr lang="en-US" altLang="zh-CN"/>
              <a:t>effort</a:t>
            </a:r>
            <a:r>
              <a:rPr lang="zh-CN" altLang="en-US"/>
              <a:t>。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/>
              <a:t>因此，有大量 </a:t>
            </a:r>
            <a:r>
              <a:rPr lang="en-US" altLang="zh-CN"/>
              <a:t>MIPS64r2 </a:t>
            </a:r>
            <a:r>
              <a:rPr lang="zh-CN" altLang="en-US"/>
              <a:t>兼容硬件流入市场，并且出现了一些面向龙芯 </a:t>
            </a:r>
            <a:r>
              <a:rPr lang="en-US" altLang="zh-CN"/>
              <a:t>3 </a:t>
            </a:r>
            <a:r>
              <a:rPr lang="zh-CN" altLang="en-US"/>
              <a:t>号的 </a:t>
            </a:r>
            <a:r>
              <a:rPr lang="en-US" altLang="zh-CN"/>
              <a:t>Linux </a:t>
            </a:r>
            <a:r>
              <a:rPr lang="zh-CN" altLang="en-US"/>
              <a:t>发行版，</a:t>
            </a:r>
            <a:r>
              <a:rPr lang="en-US" altLang="zh-CN"/>
              <a:t>MIPS </a:t>
            </a:r>
            <a:r>
              <a:rPr lang="zh-CN" altLang="en-US"/>
              <a:t>又迎来了短暂的繁荣。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8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77A81-A92E-49D7-A0D9-5EAE52519B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8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2A3135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/>
              <a:t>单击此处添加演讲者</a:t>
            </a:r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/>
              <a:t>单击此处添加演讲者</a:t>
            </a:r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498654" cy="720090"/>
            <a:chOff x="2053087" y="1201546"/>
            <a:chExt cx="595079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4000">
                  <a:solidFill>
                    <a:srgbClr val="2A3135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AOSCC 2024</a:t>
              </a: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5304796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44760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欢迎</a:t>
              </a: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31652" y="575320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8" y="719337"/>
            <a:ext cx="7344093" cy="4591032"/>
          </a:xfrm>
        </p:spPr>
        <p:txBody>
          <a:bodyPr anchor="t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568556" y="4408181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675DAD-8431-1F9E-8979-98B95887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F6AC7A-0A79-EC0D-49CB-1D43CBEE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2024</a:t>
            </a:r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DE9A2D3-9BF2-FC51-6E1B-B3B19ADF50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1429" y="575320"/>
            <a:ext cx="8713788" cy="5834063"/>
          </a:xfrm>
        </p:spPr>
        <p:txBody>
          <a:bodyPr anchor="b">
            <a:normAutofit/>
          </a:bodyPr>
          <a:lstStyle>
            <a:lvl1pPr marL="71755" indent="0">
              <a:buNone/>
              <a:defRPr sz="4800" b="1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93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446C4-8180-4F69-B5AB-53C9E84AB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3093665"/>
            <a:ext cx="8640445" cy="1371753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MIPS </a:t>
            </a:r>
            <a:r>
              <a:rPr lang="zh-CN" altLang="en-US"/>
              <a:t>发行版及</a:t>
            </a:r>
            <a:br>
              <a:rPr lang="en-US" altLang="zh-CN"/>
            </a:br>
            <a:r>
              <a:rPr lang="zh-CN" altLang="en-US"/>
              <a:t>基础设施的现状与无奈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1C6940-CB9B-67F2-CAC7-EE01EA9AF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/>
              <a:t>衰落的王国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DCB8B2-639C-CC64-1592-A9326E731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6028" y="4679776"/>
            <a:ext cx="3276068" cy="10802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/>
              <a:t>杨欣辉</a:t>
            </a:r>
            <a:endParaRPr lang="en-US" altLang="zh-CN"/>
          </a:p>
          <a:p>
            <a:pPr>
              <a:lnSpc>
                <a:spcPct val="100000"/>
              </a:lnSpc>
            </a:pPr>
            <a:r>
              <a:rPr lang="en-US" altLang="zh-CN"/>
              <a:t>cyan@cyano.uk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0322D0-F503-5D1B-08C7-651DDDE45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708" y="4726012"/>
            <a:ext cx="2988036" cy="987782"/>
          </a:xfrm>
        </p:spPr>
        <p:txBody>
          <a:bodyPr vert="horz" lIns="9000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/>
              <a:t>Henry Chen</a:t>
            </a:r>
          </a:p>
          <a:p>
            <a:pPr>
              <a:lnSpc>
                <a:spcPct val="100000"/>
              </a:lnSpc>
            </a:pPr>
            <a:r>
              <a:rPr lang="en-US" altLang="zh-CN"/>
              <a:t>chenx97@aosc.io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52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5F06E1-AC18-CC9F-2379-D0E79591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短暂的繁荣：龙芯 </a:t>
            </a:r>
            <a:r>
              <a:rPr lang="en-US" altLang="zh-CN"/>
              <a:t>3 </a:t>
            </a:r>
            <a:r>
              <a:rPr lang="zh-CN" altLang="en-US"/>
              <a:t>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1854EF-A810-4412-D4DC-3DAB1D735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龙芯 </a:t>
            </a:r>
            <a:r>
              <a:rPr lang="en-US" altLang="zh-CN"/>
              <a:t>3 </a:t>
            </a:r>
            <a:r>
              <a:rPr lang="zh-CN" altLang="en-US"/>
              <a:t>号问世，</a:t>
            </a:r>
            <a:r>
              <a:rPr lang="en-US" altLang="zh-CN"/>
              <a:t>MIPS </a:t>
            </a:r>
            <a:r>
              <a:rPr lang="zh-CN" altLang="en-US"/>
              <a:t>又一次有了桌面应用场景</a:t>
            </a:r>
            <a:endParaRPr lang="en-US" altLang="zh-CN"/>
          </a:p>
          <a:p>
            <a:r>
              <a:rPr lang="en-US" altLang="zh-CN"/>
              <a:t>MIPS64 R2 </a:t>
            </a:r>
            <a:r>
              <a:rPr lang="zh-CN" altLang="en-US"/>
              <a:t>兼容硬件大量流入市场</a:t>
            </a:r>
            <a:endParaRPr lang="en-US" altLang="zh-CN"/>
          </a:p>
          <a:p>
            <a:r>
              <a:rPr lang="zh-CN" altLang="en-US"/>
              <a:t>部分软件出现了私有移植</a:t>
            </a:r>
            <a:endParaRPr lang="en-US" altLang="zh-CN"/>
          </a:p>
          <a:p>
            <a:r>
              <a:rPr lang="zh-CN" altLang="en-US"/>
              <a:t>然后</a:t>
            </a:r>
            <a:r>
              <a:rPr lang="en-US" altLang="zh-CN"/>
              <a:t>……</a:t>
            </a:r>
            <a:r>
              <a:rPr lang="zh-CN" altLang="en-US"/>
              <a:t>龙芯就转向 </a:t>
            </a:r>
            <a:r>
              <a:rPr lang="en-US" altLang="zh-CN" err="1"/>
              <a:t>LoongArch</a:t>
            </a:r>
            <a:r>
              <a:rPr lang="en-US" altLang="zh-CN"/>
              <a:t> </a:t>
            </a:r>
            <a:r>
              <a:rPr lang="zh-CN" altLang="en-US"/>
              <a:t>了</a:t>
            </a:r>
            <a:endParaRPr lang="en-US" altLang="zh-CN"/>
          </a:p>
          <a:p>
            <a:r>
              <a:rPr lang="en-US" altLang="zh-CN"/>
              <a:t>MIPS </a:t>
            </a:r>
            <a:r>
              <a:rPr lang="zh-CN" altLang="en-US"/>
              <a:t>发行版又几乎回到了缥缈的状态</a:t>
            </a:r>
            <a:r>
              <a:rPr lang="en-US" altLang="zh-CN"/>
              <a:t>——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54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0C47C-AA34-D031-039E-C18593BC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短暂的繁荣过后：无奈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6F3025-EECD-96EA-56D1-40B253E6A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历史包袱众多</a:t>
            </a:r>
          </a:p>
          <a:p>
            <a:r>
              <a:rPr lang="zh-CN" altLang="en-US"/>
              <a:t>用户越来越少</a:t>
            </a:r>
          </a:p>
          <a:p>
            <a:r>
              <a:rPr lang="zh-CN" altLang="en-US"/>
              <a:t>一直缺少关键软件移植</a:t>
            </a:r>
            <a:endParaRPr lang="en-US" altLang="zh-CN"/>
          </a:p>
          <a:p>
            <a:r>
              <a:rPr lang="zh-CN" altLang="en-US"/>
              <a:t>部分关键软件质量不高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1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354DD-5822-9FAA-67FF-E6052959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在我们手里的是</a:t>
            </a:r>
            <a:r>
              <a:rPr lang="en-US" altLang="zh-CN"/>
              <a:t>…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8A85FD-5438-332B-AF8E-E3E142C9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244620" cy="4500000"/>
          </a:xfrm>
        </p:spPr>
        <p:txBody>
          <a:bodyPr/>
          <a:lstStyle/>
          <a:p>
            <a:r>
              <a:rPr lang="zh-CN" altLang="en-US" dirty="0"/>
              <a:t>安同 </a:t>
            </a:r>
            <a:r>
              <a:rPr lang="en-US" altLang="zh-CN" dirty="0"/>
              <a:t>OS </a:t>
            </a:r>
            <a:r>
              <a:rPr lang="zh-CN" altLang="en-US" dirty="0"/>
              <a:t>有龙芯 </a:t>
            </a:r>
            <a:r>
              <a:rPr lang="en-US" altLang="zh-CN" dirty="0"/>
              <a:t>3 </a:t>
            </a:r>
            <a:r>
              <a:rPr lang="zh-CN" altLang="en-US" dirty="0"/>
              <a:t>号和 </a:t>
            </a:r>
            <a:r>
              <a:rPr lang="en-US" altLang="zh-CN" dirty="0"/>
              <a:t>R6 </a:t>
            </a:r>
            <a:r>
              <a:rPr lang="zh-CN" altLang="en-US" dirty="0"/>
              <a:t>移植</a:t>
            </a:r>
            <a:endParaRPr lang="en-US" altLang="zh-CN" dirty="0"/>
          </a:p>
          <a:p>
            <a:r>
              <a:rPr lang="zh-CN" altLang="en-US" dirty="0"/>
              <a:t>龙芯 </a:t>
            </a:r>
            <a:r>
              <a:rPr lang="en-US" altLang="zh-CN" dirty="0"/>
              <a:t>3 </a:t>
            </a:r>
            <a:r>
              <a:rPr lang="zh-CN" altLang="en-US" dirty="0"/>
              <a:t>号较为完整，桌面环境可以满足日常使用</a:t>
            </a:r>
            <a:endParaRPr lang="en-US" altLang="zh-CN" dirty="0"/>
          </a:p>
          <a:p>
            <a:r>
              <a:rPr lang="zh-CN" altLang="en-US" dirty="0"/>
              <a:t>但是随着时间的推移，两者的维护愈发困难</a:t>
            </a:r>
            <a:endParaRPr lang="en-US" altLang="zh-CN" dirty="0"/>
          </a:p>
          <a:p>
            <a:r>
              <a:rPr lang="en-US" altLang="zh-CN" dirty="0"/>
              <a:t>MIPS </a:t>
            </a:r>
            <a:r>
              <a:rPr lang="zh-CN" altLang="en-US" dirty="0"/>
              <a:t>发行版的接力棒有一部分已经到我们手中</a:t>
            </a:r>
            <a:endParaRPr lang="en-US" altLang="zh-CN" dirty="0"/>
          </a:p>
          <a:p>
            <a:r>
              <a:rPr lang="zh-CN" altLang="en-US" dirty="0"/>
              <a:t>同时还要维护基础设施</a:t>
            </a:r>
          </a:p>
        </p:txBody>
      </p:sp>
    </p:spTree>
    <p:extLst>
      <p:ext uri="{BB962C8B-B14F-4D97-AF65-F5344CB8AC3E}">
        <p14:creationId xmlns:p14="http://schemas.microsoft.com/office/powerpoint/2010/main" val="339981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EAD8B-E2A7-DFE6-46D8-AA65819D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先了解现状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AC24B-B3F4-996B-0883-F8D52E4E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zh-CN" altLang="en-US" dirty="0"/>
              <a:t>在我们正式开始修复各大组件的 </a:t>
            </a:r>
            <a:r>
              <a:rPr lang="en-US" altLang="zh-CN" dirty="0"/>
              <a:t>MIPS </a:t>
            </a:r>
            <a:r>
              <a:rPr lang="zh-CN" altLang="en-US" dirty="0"/>
              <a:t>支持前：</a:t>
            </a:r>
            <a:endParaRPr lang="en-US" altLang="zh-CN" dirty="0"/>
          </a:p>
          <a:p>
            <a:r>
              <a:rPr lang="en-US" altLang="zh-CN" dirty="0"/>
              <a:t>LLVM </a:t>
            </a:r>
            <a:r>
              <a:rPr lang="zh-CN" altLang="en-US" dirty="0"/>
              <a:t>原 </a:t>
            </a:r>
            <a:r>
              <a:rPr lang="en-US" altLang="zh-CN" dirty="0"/>
              <a:t>MIPS </a:t>
            </a:r>
            <a:r>
              <a:rPr lang="zh-CN" altLang="en-US" dirty="0"/>
              <a:t>维护者 </a:t>
            </a:r>
            <a:r>
              <a:rPr lang="en-US" altLang="zh-CN" dirty="0"/>
              <a:t>Simon </a:t>
            </a:r>
            <a:r>
              <a:rPr lang="en-US" altLang="zh-CN" dirty="0" err="1"/>
              <a:t>Atanasyan</a:t>
            </a:r>
            <a:r>
              <a:rPr lang="en-US" altLang="zh-CN" dirty="0"/>
              <a:t> </a:t>
            </a:r>
            <a:r>
              <a:rPr lang="zh-CN" altLang="en-US" dirty="0"/>
              <a:t>因个人原因于 </a:t>
            </a:r>
            <a:r>
              <a:rPr lang="en-US" altLang="zh-CN" dirty="0"/>
              <a:t>2022 </a:t>
            </a:r>
            <a:r>
              <a:rPr lang="zh-CN" altLang="en-US" dirty="0"/>
              <a:t>年离开该职位</a:t>
            </a:r>
            <a:endParaRPr lang="en-US" altLang="zh-CN" dirty="0"/>
          </a:p>
          <a:p>
            <a:r>
              <a:rPr lang="en-US" altLang="zh-CN" dirty="0"/>
              <a:t>LLVM </a:t>
            </a:r>
            <a:r>
              <a:rPr lang="zh-CN" altLang="en-US" dirty="0"/>
              <a:t>的 </a:t>
            </a:r>
            <a:r>
              <a:rPr lang="en-US" altLang="zh-CN" dirty="0"/>
              <a:t>MIPS </a:t>
            </a:r>
            <a:r>
              <a:rPr lang="zh-CN" altLang="en-US" dirty="0"/>
              <a:t>后端长期存在</a:t>
            </a:r>
            <a:r>
              <a:rPr lang="en-US" altLang="zh-CN" dirty="0"/>
              <a:t> Bug</a:t>
            </a:r>
          </a:p>
          <a:p>
            <a:r>
              <a:rPr lang="zh-CN" altLang="en-US" dirty="0"/>
              <a:t>无人理会 </a:t>
            </a:r>
            <a:r>
              <a:rPr lang="en-US" altLang="zh-CN" dirty="0"/>
              <a:t>MIPS </a:t>
            </a:r>
            <a:r>
              <a:rPr lang="zh-CN" altLang="en-US" dirty="0"/>
              <a:t>工单</a:t>
            </a:r>
            <a:endParaRPr lang="en-US" altLang="zh-CN" dirty="0"/>
          </a:p>
          <a:p>
            <a:r>
              <a:rPr lang="en-US" altLang="zh-CN" dirty="0"/>
              <a:t>Rust </a:t>
            </a:r>
            <a:r>
              <a:rPr lang="zh-CN" altLang="en-US" dirty="0"/>
              <a:t>将 </a:t>
            </a:r>
            <a:r>
              <a:rPr lang="en-US" altLang="zh-CN" dirty="0"/>
              <a:t>MIPS </a:t>
            </a:r>
            <a:r>
              <a:rPr lang="zh-CN" altLang="en-US" dirty="0"/>
              <a:t>降级至 </a:t>
            </a:r>
            <a:r>
              <a:rPr lang="en-US" altLang="zh-CN" dirty="0"/>
              <a:t>Tier 3</a:t>
            </a:r>
          </a:p>
          <a:p>
            <a:pPr lvl="1"/>
            <a:r>
              <a:rPr lang="en-US" altLang="zh-CN" dirty="0"/>
              <a:t>R6 </a:t>
            </a:r>
            <a:r>
              <a:rPr lang="zh-CN" altLang="en-US" dirty="0"/>
              <a:t>的 </a:t>
            </a:r>
            <a:r>
              <a:rPr lang="en-US" altLang="zh-CN" dirty="0"/>
              <a:t>Rust </a:t>
            </a:r>
            <a:r>
              <a:rPr lang="zh-CN" altLang="en-US" dirty="0"/>
              <a:t>基本编不出来</a:t>
            </a:r>
          </a:p>
        </p:txBody>
      </p:sp>
    </p:spTree>
    <p:extLst>
      <p:ext uri="{BB962C8B-B14F-4D97-AF65-F5344CB8AC3E}">
        <p14:creationId xmlns:p14="http://schemas.microsoft.com/office/powerpoint/2010/main" val="200804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363FB-32E2-660B-D9EA-A471BEDF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改善现状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6D0155-315B-9EC9-6598-4150A2B0B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en-US" altLang="zh-CN"/>
              <a:t>AOSC </a:t>
            </a:r>
            <a:r>
              <a:rPr lang="zh-CN" altLang="en-US"/>
              <a:t>有许多 </a:t>
            </a:r>
            <a:r>
              <a:rPr lang="en-US" altLang="zh-CN"/>
              <a:t>Rust </a:t>
            </a:r>
            <a:r>
              <a:rPr lang="zh-CN" altLang="en-US"/>
              <a:t>周边项目，怎么办？</a:t>
            </a:r>
            <a:endParaRPr lang="en-US" altLang="zh-CN"/>
          </a:p>
          <a:p>
            <a:r>
              <a:rPr lang="zh-CN" altLang="en-US"/>
              <a:t>修！</a:t>
            </a:r>
            <a:endParaRPr lang="en-US" altLang="zh-CN"/>
          </a:p>
          <a:p>
            <a:r>
              <a:rPr lang="zh-CN" altLang="en-US"/>
              <a:t>于是 </a:t>
            </a:r>
            <a:r>
              <a:rPr lang="en-US" altLang="zh-CN"/>
              <a:t>R6 </a:t>
            </a:r>
            <a:r>
              <a:rPr lang="zh-CN" altLang="en-US"/>
              <a:t>有 </a:t>
            </a:r>
            <a:r>
              <a:rPr lang="en-US" altLang="zh-CN"/>
              <a:t>Rust </a:t>
            </a:r>
            <a:r>
              <a:rPr lang="zh-CN" altLang="en-US"/>
              <a:t>用了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813410-D582-70B7-BB6B-9BF80541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86" y="3841453"/>
            <a:ext cx="8243948" cy="96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782343-2A60-EEB9-495B-2F57DAFDA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"/>
          <a:stretch/>
        </p:blipFill>
        <p:spPr>
          <a:xfrm>
            <a:off x="1079724" y="5111824"/>
            <a:ext cx="8243948" cy="93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60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C9F80-5644-3D36-B8BC-5F85A0B7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心有余而力不足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C03650-EA8A-0861-ED2C-F62B433F8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我们能做的也只是一些小事</a:t>
            </a:r>
            <a:endParaRPr lang="en-US" altLang="zh-CN"/>
          </a:p>
          <a:p>
            <a:r>
              <a:rPr lang="zh-CN" altLang="en-US"/>
              <a:t>还有一些残酷的现实摆在我们面前</a:t>
            </a:r>
          </a:p>
        </p:txBody>
      </p:sp>
    </p:spTree>
    <p:extLst>
      <p:ext uri="{BB962C8B-B14F-4D97-AF65-F5344CB8AC3E}">
        <p14:creationId xmlns:p14="http://schemas.microsoft.com/office/powerpoint/2010/main" val="59682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表格&#10;&#10;低可信度描述已自动生成">
            <a:extLst>
              <a:ext uri="{FF2B5EF4-FFF2-40B4-BE49-F238E27FC236}">
                <a16:creationId xmlns:a16="http://schemas.microsoft.com/office/drawing/2014/main" id="{4020DD28-49D7-B400-6457-DEAAB14F8C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00"/>
          <a:stretch/>
        </p:blipFill>
        <p:spPr>
          <a:xfrm>
            <a:off x="7416428" y="-1"/>
            <a:ext cx="5735245" cy="719931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B9AD5C9-4C6F-52E7-8DF9-36818E2F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MiSans Demibold"/>
              </a:rPr>
              <a:t>历史包袱：前浪死在沙滩上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DB06AB-D5CE-BE34-2580-9A4B84A4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6638359" cy="45443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z="2400" dirty="0"/>
              <a:t>部分信号码（如 </a:t>
            </a:r>
            <a:r>
              <a:rPr lang="en-US" altLang="zh-CN" sz="2400" dirty="0"/>
              <a:t>SIGBUS</a:t>
            </a:r>
            <a:r>
              <a:rPr lang="zh-CN" altLang="en-US" sz="2400" dirty="0"/>
              <a:t>）与其他架构不同</a:t>
            </a:r>
            <a:endParaRPr lang="en-US" altLang="zh-CN" sz="2400" dirty="0"/>
          </a:p>
          <a:p>
            <a:pPr lvl="1"/>
            <a:r>
              <a:rPr lang="en-US" altLang="zh-CN" sz="2000" dirty="0">
                <a:ea typeface="MiSans Medium"/>
              </a:rPr>
              <a:t>90 </a:t>
            </a:r>
            <a:r>
              <a:rPr lang="en-US" altLang="zh-CN" sz="2000" dirty="0" err="1">
                <a:ea typeface="MiSans Medium"/>
              </a:rPr>
              <a:t>年代积极参与</a:t>
            </a:r>
            <a:r>
              <a:rPr lang="en-US" altLang="zh-CN" sz="2000" dirty="0">
                <a:ea typeface="MiSans Medium"/>
              </a:rPr>
              <a:t> UNIX </a:t>
            </a:r>
            <a:r>
              <a:rPr lang="en-US" altLang="zh-CN" sz="2000" dirty="0" err="1">
                <a:ea typeface="MiSans Medium"/>
              </a:rPr>
              <a:t>生态建设的</a:t>
            </a:r>
            <a:r>
              <a:rPr lang="en-US" altLang="zh-CN" sz="2000" dirty="0">
                <a:ea typeface="MiSans Medium"/>
              </a:rPr>
              <a:t> RISC </a:t>
            </a:r>
            <a:r>
              <a:rPr lang="en-US" altLang="zh-CN" sz="2000" dirty="0" err="1">
                <a:ea typeface="MiSans Medium"/>
              </a:rPr>
              <a:t>架构的历史背景所致</a:t>
            </a:r>
            <a:endParaRPr lang="en-US" altLang="zh-CN" sz="2000" dirty="0">
              <a:ea typeface="MiSans Medium"/>
            </a:endParaRPr>
          </a:p>
          <a:p>
            <a:pPr lvl="1"/>
            <a:r>
              <a:rPr lang="en-US" altLang="zh-CN" sz="2000" dirty="0">
                <a:ea typeface="MiSans Medium"/>
              </a:rPr>
              <a:t>Alpha</a:t>
            </a:r>
            <a:r>
              <a:rPr lang="zh-CN" altLang="en-US" sz="2000" dirty="0">
                <a:ea typeface="MiSans Medium"/>
              </a:rPr>
              <a:t>、</a:t>
            </a:r>
            <a:r>
              <a:rPr lang="en-US" altLang="zh-CN" sz="2000" dirty="0">
                <a:ea typeface="MiSans Medium"/>
              </a:rPr>
              <a:t>SPARC </a:t>
            </a:r>
            <a:r>
              <a:rPr lang="zh-CN" altLang="en-US" sz="2000" dirty="0">
                <a:ea typeface="MiSans Medium"/>
              </a:rPr>
              <a:t>和 </a:t>
            </a:r>
            <a:r>
              <a:rPr lang="en-US" altLang="zh-CN" sz="2000" dirty="0">
                <a:ea typeface="MiSans Medium"/>
              </a:rPr>
              <a:t>PA-RISC </a:t>
            </a:r>
            <a:r>
              <a:rPr lang="zh-CN" altLang="en-US" sz="2000" dirty="0">
                <a:ea typeface="MiSans Medium"/>
              </a:rPr>
              <a:t>也是如此</a:t>
            </a:r>
            <a:r>
              <a:rPr lang="en-US" altLang="zh-CN" sz="2000" baseline="30000" dirty="0">
                <a:ea typeface="MiSans Medium"/>
              </a:rPr>
              <a:t>1</a:t>
            </a:r>
            <a:endParaRPr lang="en-US" sz="2000" dirty="0"/>
          </a:p>
          <a:p>
            <a:pPr lvl="1"/>
            <a:r>
              <a:rPr lang="zh-CN" altLang="en-US" sz="2000" dirty="0">
                <a:ea typeface="MiSans Medium"/>
              </a:rPr>
              <a:t>在 </a:t>
            </a:r>
            <a:r>
              <a:rPr lang="en-US" altLang="zh-CN" sz="2000" dirty="0">
                <a:ea typeface="MiSans Medium"/>
              </a:rPr>
              <a:t>MIPS R5 </a:t>
            </a:r>
            <a:r>
              <a:rPr lang="zh-CN" altLang="en-US" sz="2000" dirty="0">
                <a:ea typeface="MiSans Medium"/>
              </a:rPr>
              <a:t>之前，</a:t>
            </a:r>
            <a:r>
              <a:rPr lang="en-US" altLang="zh-CN" sz="2000" dirty="0" err="1">
                <a:ea typeface="MiSans Medium"/>
              </a:rPr>
              <a:t>NaN</a:t>
            </a:r>
            <a:r>
              <a:rPr lang="en-US" altLang="zh-CN" sz="2000" dirty="0">
                <a:ea typeface="MiSans Medium"/>
              </a:rPr>
              <a:t> </a:t>
            </a:r>
            <a:r>
              <a:rPr lang="zh-CN" altLang="en-US" sz="2000" dirty="0">
                <a:ea typeface="MiSans Medium"/>
              </a:rPr>
              <a:t>的处理与其他架构不同</a:t>
            </a:r>
            <a:endParaRPr lang="en-US" altLang="zh-CN" sz="2000" dirty="0">
              <a:ea typeface="MiSans Medium"/>
            </a:endParaRPr>
          </a:p>
          <a:p>
            <a:r>
              <a:rPr lang="zh-CN" altLang="en-US" sz="2400" dirty="0"/>
              <a:t>跳转范围和限制与其他 </a:t>
            </a:r>
            <a:r>
              <a:rPr lang="en-US" altLang="zh-CN" sz="2400" dirty="0"/>
              <a:t>RISC </a:t>
            </a:r>
            <a:r>
              <a:rPr lang="zh-CN" altLang="en-US" sz="2400" dirty="0"/>
              <a:t>架构不同</a:t>
            </a:r>
          </a:p>
          <a:p>
            <a:pPr lvl="1"/>
            <a:r>
              <a:rPr lang="zh-CN" altLang="en-US" sz="2000" dirty="0"/>
              <a:t>例如到 </a:t>
            </a:r>
            <a:r>
              <a:rPr lang="en-US" altLang="zh-CN" sz="2000" dirty="0"/>
              <a:t>R6 </a:t>
            </a:r>
            <a:r>
              <a:rPr lang="zh-CN" altLang="en-US" sz="2000" dirty="0"/>
              <a:t>才有原生的 </a:t>
            </a:r>
            <a:r>
              <a:rPr lang="en-US" altLang="zh-CN" sz="2000" dirty="0"/>
              <a:t>PCREL </a:t>
            </a:r>
            <a:r>
              <a:rPr lang="zh-CN" altLang="en-US" sz="2000" dirty="0"/>
              <a:t>系列指令</a:t>
            </a:r>
          </a:p>
          <a:p>
            <a:r>
              <a:rPr lang="en-US" altLang="zh-CN" sz="2400" dirty="0">
                <a:ea typeface="MiSans Medium"/>
              </a:rPr>
              <a:t>ABI </a:t>
            </a:r>
            <a:r>
              <a:rPr lang="zh-CN" altLang="en-US" sz="2400" dirty="0">
                <a:ea typeface="MiSans Medium"/>
              </a:rPr>
              <a:t>定义也保留了那个年代的风格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1B5BE7-9371-F5F3-5F33-AD97AC07B40B}"/>
              </a:ext>
            </a:extLst>
          </p:cNvPr>
          <p:cNvSpPr txBox="1"/>
          <p:nvPr/>
        </p:nvSpPr>
        <p:spPr>
          <a:xfrm>
            <a:off x="900000" y="5985973"/>
            <a:ext cx="867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+mj-lt"/>
                <a:ea typeface="+mj-ea"/>
              </a:rPr>
              <a:t>1:	</a:t>
            </a:r>
            <a:r>
              <a:rPr lang="zh-CN" altLang="en-US">
                <a:latin typeface="+mj-lt"/>
                <a:ea typeface="+mj-ea"/>
              </a:rPr>
              <a:t>详见手册 </a:t>
            </a:r>
            <a:r>
              <a:rPr lang="en-US" altLang="zh-CN">
                <a:latin typeface="Source Code Pro" panose="020B0509030403020204" pitchFamily="49" charset="0"/>
                <a:ea typeface="Source Code Pro" panose="020B0509030403020204" pitchFamily="49" charset="0"/>
              </a:rPr>
              <a:t>signal(7)</a:t>
            </a:r>
            <a:r>
              <a:rPr lang="en-US" altLang="zh-CN">
                <a:latin typeface="+mj-lt"/>
                <a:ea typeface="+mj-ea"/>
              </a:rPr>
              <a:t> § Signal numbering for standard signals</a:t>
            </a:r>
          </a:p>
          <a:p>
            <a:r>
              <a:rPr lang="en-US" altLang="zh-CN">
                <a:latin typeface="+mj-lt"/>
                <a:ea typeface="+mj-ea"/>
              </a:rPr>
              <a:t>    	</a:t>
            </a:r>
            <a:r>
              <a:rPr lang="zh-CN" altLang="en-US">
                <a:latin typeface="+mj-lt"/>
                <a:ea typeface="+mj-ea"/>
              </a:rPr>
              <a:t>当时的 </a:t>
            </a:r>
            <a:r>
              <a:rPr lang="en-US" altLang="zh-CN">
                <a:latin typeface="+mj-lt"/>
                <a:ea typeface="+mj-ea"/>
              </a:rPr>
              <a:t>Unix ABI </a:t>
            </a:r>
            <a:r>
              <a:rPr lang="zh-CN" altLang="en-US">
                <a:latin typeface="+mj-lt"/>
                <a:ea typeface="+mj-ea"/>
              </a:rPr>
              <a:t>基本都是 </a:t>
            </a:r>
            <a:r>
              <a:rPr lang="en-US" altLang="zh-CN">
                <a:latin typeface="+mj-lt"/>
                <a:ea typeface="+mj-ea"/>
              </a:rPr>
              <a:t>RISC </a:t>
            </a:r>
            <a:r>
              <a:rPr lang="zh-CN" altLang="en-US">
                <a:latin typeface="+mj-lt"/>
                <a:ea typeface="+mj-ea"/>
              </a:rPr>
              <a:t>架构的天下</a:t>
            </a:r>
            <a:endParaRPr lang="en-US" altLang="zh-CN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282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FBDF5-E998-F4A3-B93C-2BCF4D68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历史包袱：过时的 </a:t>
            </a:r>
            <a:r>
              <a:rPr lang="en-US" altLang="zh-CN" dirty="0"/>
              <a:t>ABI </a:t>
            </a:r>
            <a:r>
              <a:rPr lang="zh-CN" altLang="en-US" dirty="0"/>
              <a:t>规范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16EAB9-6417-4703-70FA-65871A54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470" y="1800000"/>
            <a:ext cx="6885998" cy="450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1755" indent="0">
              <a:buNone/>
            </a:pPr>
            <a:r>
              <a:rPr lang="en-US" altLang="zh-CN" sz="2400" dirty="0"/>
              <a:t>MIPS </a:t>
            </a:r>
            <a:r>
              <a:rPr lang="zh-CN" altLang="en-US" sz="2400" dirty="0"/>
              <a:t>的 </a:t>
            </a:r>
            <a:r>
              <a:rPr lang="en-US" altLang="zh-CN" sz="2400" dirty="0"/>
              <a:t>ABI </a:t>
            </a:r>
            <a:r>
              <a:rPr lang="zh-CN" altLang="en-US" sz="2400" dirty="0"/>
              <a:t>问题主要在于二进制链接方面：自安同 </a:t>
            </a:r>
            <a:r>
              <a:rPr lang="en-US" altLang="zh-CN" sz="2400" dirty="0"/>
              <a:t>OS </a:t>
            </a:r>
            <a:r>
              <a:rPr lang="zh-CN" altLang="en-US" sz="2400" dirty="0"/>
              <a:t>开始维护 </a:t>
            </a:r>
            <a:r>
              <a:rPr lang="en-US" altLang="zh-CN" sz="2400" dirty="0"/>
              <a:t>MIPS </a:t>
            </a:r>
            <a:r>
              <a:rPr lang="zh-CN" altLang="en-US" sz="2400" dirty="0"/>
              <a:t>移植起，就时不时和链接器斗智斗勇</a:t>
            </a:r>
            <a:endParaRPr lang="en-US" altLang="zh-CN" sz="2400" dirty="0"/>
          </a:p>
          <a:p>
            <a:r>
              <a:rPr lang="zh-CN" altLang="en-US" sz="2400" dirty="0">
                <a:ea typeface="MiSans Medium"/>
              </a:rPr>
              <a:t>MIPS SVR4 psABI 规范要求：开了 </a:t>
            </a:r>
            <a:r>
              <a:rPr lang="zh-CN" altLang="en-US" sz="2400" dirty="0">
                <a:latin typeface="Source Code Pro" panose="020B0309030403020204" pitchFamily="49" charset="0"/>
                <a:ea typeface="MiSans Medium"/>
              </a:rPr>
              <a:t>-fPIC</a:t>
            </a:r>
            <a:r>
              <a:rPr lang="zh-CN" altLang="en-US" sz="2400" dirty="0">
                <a:ea typeface="MiSans Medium"/>
              </a:rPr>
              <a:t> 后必须通过 GOT 寻找函数入口</a:t>
            </a:r>
          </a:p>
          <a:p>
            <a:r>
              <a:rPr lang="zh-CN" sz="2400" dirty="0">
                <a:ea typeface="MiSans Medium"/>
              </a:rPr>
              <a:t>编译器默认生成只有 </a:t>
            </a:r>
            <a:r>
              <a:rPr lang="en-US" sz="2400" dirty="0">
                <a:ea typeface="MiSans Medium"/>
              </a:rPr>
              <a:t>16 </a:t>
            </a:r>
            <a:r>
              <a:rPr lang="zh-CN" sz="2400" dirty="0">
                <a:ea typeface="MiSans Medium"/>
              </a:rPr>
              <a:t>位偏移量的</a:t>
            </a:r>
            <a:r>
              <a:rPr lang="zh-CN" altLang="en-US" sz="2400" dirty="0">
                <a:ea typeface="MiSans Medium"/>
              </a:rPr>
              <a:t>寻址</a:t>
            </a:r>
            <a:r>
              <a:rPr lang="zh-CN" sz="2400" dirty="0">
                <a:ea typeface="MiSans Medium"/>
              </a:rPr>
              <a:t>，明显无法满足现代二进制的需求</a:t>
            </a:r>
            <a:endParaRPr lang="zh-CN" altLang="en-US" sz="2400" dirty="0">
              <a:ea typeface="MiSans Medium"/>
            </a:endParaRPr>
          </a:p>
          <a:p>
            <a:pPr>
              <a:spcBef>
                <a:spcPts val="944"/>
              </a:spcBef>
            </a:pPr>
            <a:r>
              <a:rPr lang="zh-CN" altLang="en-US" sz="2400" dirty="0">
                <a:ea typeface="MiSans Medium"/>
              </a:rPr>
              <a:t>不是所有链接器都能得到同等及时的修复</a:t>
            </a:r>
            <a:endParaRPr lang="zh-CN" sz="2400" dirty="0">
              <a:ea typeface="MiSans Medium"/>
            </a:endParaRPr>
          </a:p>
        </p:txBody>
      </p:sp>
      <p:pic>
        <p:nvPicPr>
          <p:cNvPr id="1026" name="Picture 2" descr="图标&#10;&#10;描述已自动生成">
            <a:extLst>
              <a:ext uri="{FF2B5EF4-FFF2-40B4-BE49-F238E27FC236}">
                <a16:creationId xmlns:a16="http://schemas.microsoft.com/office/drawing/2014/main" id="{CF1E74CC-8DCE-3E4B-53CB-F1761FC2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64" y="1800000"/>
            <a:ext cx="1935137" cy="19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04C1B06-6B11-A82D-FF77-D149474E7507}"/>
              </a:ext>
            </a:extLst>
          </p:cNvPr>
          <p:cNvSpPr txBox="1"/>
          <p:nvPr/>
        </p:nvSpPr>
        <p:spPr>
          <a:xfrm>
            <a:off x="8095964" y="3735137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Source Code Pro" panose="020B0509030403020204" pitchFamily="49" charset="0"/>
                <a:ea typeface="Source Code Pro" panose="020B0509030403020204" pitchFamily="49" charset="0"/>
              </a:rPr>
              <a:t>relocation truncated to fit: R_MIPS_CALL16</a:t>
            </a:r>
          </a:p>
        </p:txBody>
      </p:sp>
    </p:spTree>
    <p:extLst>
      <p:ext uri="{BB962C8B-B14F-4D97-AF65-F5344CB8AC3E}">
        <p14:creationId xmlns:p14="http://schemas.microsoft.com/office/powerpoint/2010/main" val="427687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280E7-DAA6-81E0-7F9C-33368E76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历史包袱：过时的 </a:t>
            </a:r>
            <a:r>
              <a:rPr lang="en-US" altLang="zh-CN" dirty="0"/>
              <a:t>ABI </a:t>
            </a:r>
            <a:r>
              <a:rPr lang="zh-CN" altLang="en-US" dirty="0"/>
              <a:t>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961CEFC-22DC-EAFE-55DF-11427D4AA9C0}"/>
              </a:ext>
            </a:extLst>
          </p:cNvPr>
          <p:cNvSpPr txBox="1"/>
          <p:nvPr/>
        </p:nvSpPr>
        <p:spPr>
          <a:xfrm>
            <a:off x="1076632" y="1939413"/>
            <a:ext cx="907763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latin typeface="Source Code Pro" panose="020B0309030403020204" pitchFamily="49" charset="0"/>
              </a:rPr>
              <a:t>JAL</a:t>
            </a:r>
            <a:endParaRPr lang="zh-CN" altLang="en-US" sz="2400" b="1" dirty="0">
              <a:latin typeface="Source Code Pro" panose="020B03090304030202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DE7C93-6224-6697-97C7-44CFF9E89F7D}"/>
              </a:ext>
            </a:extLst>
          </p:cNvPr>
          <p:cNvSpPr/>
          <p:nvPr/>
        </p:nvSpPr>
        <p:spPr>
          <a:xfrm>
            <a:off x="1076632" y="2610464"/>
            <a:ext cx="1260987" cy="9891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Code Pro" panose="020B0309030403020204" pitchFamily="49" charset="0"/>
              </a:rPr>
              <a:t>000011</a:t>
            </a:r>
            <a:br>
              <a:rPr lang="en-US" altLang="zh-CN" dirty="0">
                <a:latin typeface="Source Code Pro" panose="020B0309030403020204" pitchFamily="49" charset="0"/>
              </a:rPr>
            </a:br>
            <a:r>
              <a:rPr lang="en-US" altLang="zh-CN" dirty="0">
                <a:latin typeface="Source Code Pro" panose="020B0309030403020204" pitchFamily="49" charset="0"/>
              </a:rPr>
              <a:t>JAL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65A517-7207-44FE-095D-53128FA07303}"/>
              </a:ext>
            </a:extLst>
          </p:cNvPr>
          <p:cNvSpPr/>
          <p:nvPr/>
        </p:nvSpPr>
        <p:spPr>
          <a:xfrm>
            <a:off x="2337620" y="2610463"/>
            <a:ext cx="7123470" cy="9891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Code Pro" panose="020B0309030403020204" pitchFamily="49" charset="0"/>
              </a:rPr>
              <a:t>index26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0185FA-4E66-7A74-36D9-7C5A49AE43FE}"/>
              </a:ext>
            </a:extLst>
          </p:cNvPr>
          <p:cNvSpPr txBox="1"/>
          <p:nvPr/>
        </p:nvSpPr>
        <p:spPr>
          <a:xfrm>
            <a:off x="1076632" y="3692636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31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714D23-AEF5-D761-AA4C-CAB5B11CF35D}"/>
              </a:ext>
            </a:extLst>
          </p:cNvPr>
          <p:cNvSpPr txBox="1"/>
          <p:nvPr/>
        </p:nvSpPr>
        <p:spPr>
          <a:xfrm>
            <a:off x="1923896" y="3691433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26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1D9254-1F21-4436-594D-8552E33939AF}"/>
              </a:ext>
            </a:extLst>
          </p:cNvPr>
          <p:cNvSpPr txBox="1"/>
          <p:nvPr/>
        </p:nvSpPr>
        <p:spPr>
          <a:xfrm>
            <a:off x="2337619" y="3691433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25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B839FA-C139-69D0-D635-3490AB67C672}"/>
              </a:ext>
            </a:extLst>
          </p:cNvPr>
          <p:cNvSpPr txBox="1"/>
          <p:nvPr/>
        </p:nvSpPr>
        <p:spPr>
          <a:xfrm>
            <a:off x="9206680" y="3692636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0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4E8F2C-E60E-EEB1-6C9F-3D55D116DA3F}"/>
              </a:ext>
            </a:extLst>
          </p:cNvPr>
          <p:cNvSpPr txBox="1"/>
          <p:nvPr/>
        </p:nvSpPr>
        <p:spPr>
          <a:xfrm>
            <a:off x="1076632" y="4186281"/>
            <a:ext cx="907763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latin typeface="Source Code Pro" panose="020B0309030403020204" pitchFamily="49" charset="0"/>
              </a:rPr>
              <a:t>BAL</a:t>
            </a:r>
            <a:endParaRPr lang="zh-CN" altLang="en-US" sz="2400" b="1" dirty="0">
              <a:latin typeface="Source Code Pro" panose="020B0309030403020204" pitchFamily="49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DD0FB0A-6E79-C084-EE7C-DBF389F3C11E}"/>
              </a:ext>
            </a:extLst>
          </p:cNvPr>
          <p:cNvSpPr/>
          <p:nvPr/>
        </p:nvSpPr>
        <p:spPr>
          <a:xfrm>
            <a:off x="1076632" y="4857332"/>
            <a:ext cx="1260987" cy="9891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Code Pro" panose="020B0309030403020204" pitchFamily="49" charset="0"/>
              </a:rPr>
              <a:t>000001</a:t>
            </a:r>
            <a:br>
              <a:rPr lang="en-US" altLang="zh-CN" dirty="0">
                <a:latin typeface="Source Code Pro" panose="020B0309030403020204" pitchFamily="49" charset="0"/>
              </a:rPr>
            </a:br>
            <a:r>
              <a:rPr lang="en-US" altLang="zh-CN" dirty="0">
                <a:latin typeface="Source Code Pro" panose="020B0309030403020204" pitchFamily="49" charset="0"/>
              </a:rPr>
              <a:t>REGIMM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00587A-4F5C-F454-A2C6-C0E064138268}"/>
              </a:ext>
            </a:extLst>
          </p:cNvPr>
          <p:cNvSpPr/>
          <p:nvPr/>
        </p:nvSpPr>
        <p:spPr>
          <a:xfrm>
            <a:off x="2337619" y="4857329"/>
            <a:ext cx="1347020" cy="9891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Code Pro" panose="020B0309030403020204" pitchFamily="49" charset="0"/>
              </a:rPr>
              <a:t>00000</a:t>
            </a:r>
            <a:br>
              <a:rPr lang="en-US" altLang="zh-CN" dirty="0">
                <a:latin typeface="Source Code Pro" panose="020B0309030403020204" pitchFamily="49" charset="0"/>
              </a:rPr>
            </a:br>
            <a:r>
              <a:rPr lang="en-US" altLang="zh-CN" dirty="0">
                <a:latin typeface="Source Code Pro" panose="020B0309030403020204" pitchFamily="49" charset="0"/>
              </a:rPr>
              <a:t>$zero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B6AB5D-9C02-3B07-EF60-6B6A126E73D9}"/>
              </a:ext>
            </a:extLst>
          </p:cNvPr>
          <p:cNvSpPr txBox="1"/>
          <p:nvPr/>
        </p:nvSpPr>
        <p:spPr>
          <a:xfrm>
            <a:off x="1076632" y="5939504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31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91F4359-51F1-9A4D-4840-54E90E888BD2}"/>
              </a:ext>
            </a:extLst>
          </p:cNvPr>
          <p:cNvSpPr txBox="1"/>
          <p:nvPr/>
        </p:nvSpPr>
        <p:spPr>
          <a:xfrm>
            <a:off x="1981662" y="5939504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26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1C4240D-357F-6EAB-A957-9CBB5A242339}"/>
              </a:ext>
            </a:extLst>
          </p:cNvPr>
          <p:cNvSpPr txBox="1"/>
          <p:nvPr/>
        </p:nvSpPr>
        <p:spPr>
          <a:xfrm>
            <a:off x="2326558" y="5939501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25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33D48AE-F2E9-B8D3-5AA0-B8BA207C04F9}"/>
              </a:ext>
            </a:extLst>
          </p:cNvPr>
          <p:cNvSpPr txBox="1"/>
          <p:nvPr/>
        </p:nvSpPr>
        <p:spPr>
          <a:xfrm>
            <a:off x="9206680" y="5939501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0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D32E1F-C66A-7611-3557-6F09B6256EBC}"/>
              </a:ext>
            </a:extLst>
          </p:cNvPr>
          <p:cNvSpPr/>
          <p:nvPr/>
        </p:nvSpPr>
        <p:spPr>
          <a:xfrm>
            <a:off x="3684639" y="4857329"/>
            <a:ext cx="1347020" cy="9891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Code Pro" panose="020B0309030403020204" pitchFamily="49" charset="0"/>
              </a:rPr>
              <a:t>10001</a:t>
            </a:r>
            <a:br>
              <a:rPr lang="en-US" altLang="zh-CN" dirty="0">
                <a:latin typeface="Source Code Pro" panose="020B0309030403020204" pitchFamily="49" charset="0"/>
              </a:rPr>
            </a:br>
            <a:r>
              <a:rPr lang="en-US" altLang="zh-CN" dirty="0">
                <a:latin typeface="Source Code Pro" panose="020B0309030403020204" pitchFamily="49" charset="0"/>
              </a:rPr>
              <a:t>BGEZAL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0A53649-C901-F5B3-47E2-6CEC01CE5EF9}"/>
              </a:ext>
            </a:extLst>
          </p:cNvPr>
          <p:cNvSpPr/>
          <p:nvPr/>
        </p:nvSpPr>
        <p:spPr>
          <a:xfrm>
            <a:off x="5031659" y="4857331"/>
            <a:ext cx="4429431" cy="9891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Code Pro" panose="020B0309030403020204" pitchFamily="49" charset="0"/>
              </a:rPr>
              <a:t>offset16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0A5BD9B-16A2-40D8-27B6-55EFE3C477D6}"/>
              </a:ext>
            </a:extLst>
          </p:cNvPr>
          <p:cNvSpPr txBox="1"/>
          <p:nvPr/>
        </p:nvSpPr>
        <p:spPr>
          <a:xfrm>
            <a:off x="5031659" y="5939501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15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40AD26-97F0-B47B-7876-6890F628854A}"/>
              </a:ext>
            </a:extLst>
          </p:cNvPr>
          <p:cNvSpPr txBox="1"/>
          <p:nvPr/>
        </p:nvSpPr>
        <p:spPr>
          <a:xfrm>
            <a:off x="4612061" y="5939501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16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696606B-9E8E-1BA1-0D60-5E5F2EE7F754}"/>
              </a:ext>
            </a:extLst>
          </p:cNvPr>
          <p:cNvSpPr txBox="1"/>
          <p:nvPr/>
        </p:nvSpPr>
        <p:spPr>
          <a:xfrm>
            <a:off x="3678300" y="5939501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20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A39CBCC-1953-0FF7-B39B-117B5C48996C}"/>
              </a:ext>
            </a:extLst>
          </p:cNvPr>
          <p:cNvSpPr txBox="1"/>
          <p:nvPr/>
        </p:nvSpPr>
        <p:spPr>
          <a:xfrm>
            <a:off x="3322074" y="5939501"/>
            <a:ext cx="5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Source Code Pro" panose="020B0309030403020204" pitchFamily="49" charset="0"/>
              </a:rPr>
              <a:t>21  </a:t>
            </a:r>
            <a:endParaRPr lang="zh-CN" altLang="en-US" dirty="0">
              <a:latin typeface="Source Code Pro" panose="020B03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7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EE2DA-E15F-1FA0-8DF3-8D9E0D03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历史包袱：过时的 </a:t>
            </a:r>
            <a:r>
              <a:rPr lang="en-US" altLang="zh-CN"/>
              <a:t>ABI </a:t>
            </a:r>
            <a:r>
              <a:rPr lang="zh-CN" altLang="en-US"/>
              <a:t>规范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0290A3-34B2-95F6-AC37-F814F1DC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>
                <a:ea typeface="MiSans Medium"/>
              </a:rPr>
              <a:t>可以使用 </a:t>
            </a:r>
            <a:r>
              <a:rPr lang="en-US" altLang="zh-CN">
                <a:latin typeface="Source Code Pro"/>
                <a:ea typeface="Source Code Pro"/>
              </a:rPr>
              <a:t>-</a:t>
            </a:r>
            <a:r>
              <a:rPr lang="en-US" altLang="zh-CN" err="1">
                <a:latin typeface="Source Code Pro"/>
                <a:ea typeface="Source Code Pro"/>
              </a:rPr>
              <a:t>mxgot</a:t>
            </a:r>
            <a:r>
              <a:rPr lang="en-US" altLang="zh-CN">
                <a:ea typeface="MiSans Medium"/>
              </a:rPr>
              <a:t> </a:t>
            </a:r>
            <a:r>
              <a:rPr lang="zh-CN" altLang="en-US">
                <a:ea typeface="MiSans Medium"/>
              </a:rPr>
              <a:t>选项，让编译器生成</a:t>
            </a:r>
            <a:r>
              <a:rPr lang="en-US" altLang="zh-CN">
                <a:latin typeface="Source Code Pro"/>
                <a:ea typeface="Source Code Pro"/>
              </a:rPr>
              <a:t>R_MIPS_[GOT|CALL]_[HI|LO]16</a:t>
            </a:r>
            <a:r>
              <a:rPr lang="zh-CN" altLang="en-US">
                <a:ea typeface="MiSans Medium"/>
              </a:rPr>
              <a:t>，扩展 </a:t>
            </a:r>
            <a:r>
              <a:rPr lang="en-US" altLang="zh-CN">
                <a:ea typeface="MiSans Medium"/>
              </a:rPr>
              <a:t>GOT </a:t>
            </a:r>
            <a:r>
              <a:rPr lang="zh-CN" altLang="en-US">
                <a:ea typeface="MiSans Medium"/>
              </a:rPr>
              <a:t>到 </a:t>
            </a:r>
            <a:r>
              <a:rPr lang="en-US" altLang="zh-CN">
                <a:ea typeface="MiSans Medium"/>
              </a:rPr>
              <a:t>32 </a:t>
            </a:r>
            <a:r>
              <a:rPr lang="zh-CN" altLang="en-US">
                <a:ea typeface="MiSans Medium"/>
              </a:rPr>
              <a:t>位</a:t>
            </a:r>
          </a:p>
          <a:p>
            <a:pPr>
              <a:spcBef>
                <a:spcPts val="944"/>
              </a:spcBef>
            </a:pPr>
            <a:r>
              <a:rPr lang="zh-CN" altLang="en-US">
                <a:ea typeface="MiSans Medium"/>
              </a:rPr>
              <a:t>或许可以考虑让工具链默认打开这个选项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DEC4BC-D231-7E58-90A4-4F7CD962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48" y="4463752"/>
            <a:ext cx="4672047" cy="2305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69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903D3-125A-A0F2-135B-49500F59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曾经辉煌的 </a:t>
            </a:r>
            <a:r>
              <a:rPr lang="en-US" altLang="zh-CN"/>
              <a:t>MIPS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656AB8-0954-D1D6-9F67-EEE46310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7524540" cy="4500000"/>
          </a:xfrm>
        </p:spPr>
        <p:txBody>
          <a:bodyPr/>
          <a:lstStyle/>
          <a:p>
            <a:pPr marL="71755" indent="0">
              <a:buNone/>
            </a:pPr>
            <a:r>
              <a:rPr lang="en-US" altLang="zh-CN" dirty="0"/>
              <a:t>90 </a:t>
            </a:r>
            <a:r>
              <a:rPr lang="zh-CN" altLang="en-US" dirty="0"/>
              <a:t>年代的 </a:t>
            </a:r>
            <a:r>
              <a:rPr lang="en-US" altLang="zh-CN" dirty="0"/>
              <a:t>MIPS </a:t>
            </a:r>
            <a:r>
              <a:rPr lang="zh-CN" altLang="en-US" dirty="0"/>
              <a:t>几乎占领了工作站领域，且在游戏主机领域也有不少份额：</a:t>
            </a:r>
            <a:endParaRPr lang="en-US" altLang="zh-CN" dirty="0"/>
          </a:p>
          <a:p>
            <a:r>
              <a:rPr lang="en-US" altLang="zh-CN" dirty="0"/>
              <a:t>SGI </a:t>
            </a:r>
            <a:r>
              <a:rPr lang="zh-CN" altLang="en-US" dirty="0"/>
              <a:t>图形工作站（</a:t>
            </a:r>
            <a:r>
              <a:rPr lang="en-US" altLang="zh-CN" dirty="0"/>
              <a:t>Indigo</a:t>
            </a:r>
            <a:r>
              <a:rPr lang="zh-CN" altLang="en-US" dirty="0"/>
              <a:t>、</a:t>
            </a:r>
            <a:r>
              <a:rPr lang="en-US" altLang="zh-CN" dirty="0"/>
              <a:t>Indy</a:t>
            </a:r>
            <a:r>
              <a:rPr lang="zh-CN" altLang="en-US" dirty="0"/>
              <a:t>、</a:t>
            </a:r>
            <a:r>
              <a:rPr lang="en-US" altLang="zh-CN" dirty="0"/>
              <a:t>O2</a:t>
            </a:r>
            <a:r>
              <a:rPr lang="zh-CN" altLang="en-US" dirty="0"/>
              <a:t>、</a:t>
            </a:r>
            <a:r>
              <a:rPr lang="en-US" altLang="zh-CN" dirty="0"/>
              <a:t>Octane </a:t>
            </a:r>
            <a:r>
              <a:rPr lang="zh-CN" altLang="en-US" dirty="0"/>
              <a:t>等均使用 </a:t>
            </a:r>
            <a:r>
              <a:rPr lang="en-US" altLang="zh-CN" dirty="0"/>
              <a:t>MIPS </a:t>
            </a:r>
            <a:r>
              <a:rPr lang="zh-CN" altLang="en-US" dirty="0"/>
              <a:t>架构的处理器）</a:t>
            </a:r>
            <a:endParaRPr lang="en-US" altLang="zh-CN" dirty="0"/>
          </a:p>
          <a:p>
            <a:pPr lvl="1"/>
            <a:r>
              <a:rPr lang="en-US" altLang="zh-CN" dirty="0"/>
              <a:t>SGI </a:t>
            </a:r>
            <a:r>
              <a:rPr lang="zh-CN" altLang="en-US" dirty="0"/>
              <a:t>机器参与渲染了著名的</a:t>
            </a:r>
            <a:r>
              <a:rPr lang="en-US" altLang="zh-CN" dirty="0"/>
              <a:t>《</a:t>
            </a:r>
            <a:r>
              <a:rPr lang="zh-CN" altLang="en-US" dirty="0"/>
              <a:t>玩具总动员</a:t>
            </a:r>
            <a:r>
              <a:rPr lang="en-US" altLang="zh-CN" dirty="0"/>
              <a:t>》</a:t>
            </a:r>
            <a:r>
              <a:rPr lang="zh-CN" altLang="en-US" dirty="0"/>
              <a:t>电影</a:t>
            </a:r>
            <a:endParaRPr lang="en-US" altLang="zh-CN" dirty="0"/>
          </a:p>
          <a:p>
            <a:r>
              <a:rPr lang="zh-CN" altLang="en-US" dirty="0"/>
              <a:t>任天堂 </a:t>
            </a:r>
            <a:r>
              <a:rPr lang="en-US" altLang="zh-CN" dirty="0"/>
              <a:t>64 </a:t>
            </a:r>
            <a:r>
              <a:rPr lang="zh-CN" altLang="en-US" dirty="0"/>
              <a:t>游戏主机</a:t>
            </a:r>
            <a:endParaRPr lang="en-US" altLang="zh-CN" dirty="0"/>
          </a:p>
          <a:p>
            <a:r>
              <a:rPr lang="zh-CN" altLang="en-US" dirty="0"/>
              <a:t>索尼 </a:t>
            </a:r>
            <a:r>
              <a:rPr lang="en-US" altLang="zh-CN" dirty="0"/>
              <a:t>PlayStation</a:t>
            </a:r>
            <a:r>
              <a:rPr lang="zh-CN" altLang="en-US" dirty="0"/>
              <a:t>、</a:t>
            </a:r>
            <a:r>
              <a:rPr lang="en-US" altLang="zh-CN" dirty="0"/>
              <a:t>PlayStation 2 </a:t>
            </a:r>
            <a:r>
              <a:rPr lang="zh-CN" altLang="en-US" dirty="0"/>
              <a:t>和 </a:t>
            </a:r>
            <a:r>
              <a:rPr lang="en-US" altLang="zh-CN" dirty="0"/>
              <a:t>PSP</a:t>
            </a:r>
          </a:p>
          <a:p>
            <a:endParaRPr lang="zh-CN" altLang="en-US" dirty="0"/>
          </a:p>
        </p:txBody>
      </p:sp>
      <p:pic>
        <p:nvPicPr>
          <p:cNvPr id="8" name="图片 7" descr="白色的游戏机&#10;&#10;中度可信度描述已自动生成">
            <a:extLst>
              <a:ext uri="{FF2B5EF4-FFF2-40B4-BE49-F238E27FC236}">
                <a16:creationId xmlns:a16="http://schemas.microsoft.com/office/drawing/2014/main" id="{FCE8A271-744D-03B0-9846-F3454E0C5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90" y="3786084"/>
            <a:ext cx="1588571" cy="1030916"/>
          </a:xfrm>
          <a:prstGeom prst="rect">
            <a:avLst/>
          </a:prstGeom>
        </p:spPr>
      </p:pic>
      <p:pic>
        <p:nvPicPr>
          <p:cNvPr id="6" name="图片 5" descr="电脑主机&#10;&#10;中度可信度描述已自动生成">
            <a:extLst>
              <a:ext uri="{FF2B5EF4-FFF2-40B4-BE49-F238E27FC236}">
                <a16:creationId xmlns:a16="http://schemas.microsoft.com/office/drawing/2014/main" id="{004E0734-09BC-4796-7491-CCBE0CB91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36" y="2629780"/>
            <a:ext cx="808924" cy="1196195"/>
          </a:xfrm>
          <a:prstGeom prst="rect">
            <a:avLst/>
          </a:prstGeom>
        </p:spPr>
      </p:pic>
      <p:pic>
        <p:nvPicPr>
          <p:cNvPr id="10" name="图片 9" descr="图片包含 桌子, 监控, 蓝色, 水&#10;&#10;描述已自动生成">
            <a:extLst>
              <a:ext uri="{FF2B5EF4-FFF2-40B4-BE49-F238E27FC236}">
                <a16:creationId xmlns:a16="http://schemas.microsoft.com/office/drawing/2014/main" id="{B3624BB8-4ACF-F84D-89AE-4F57AB42C7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5" y="1516659"/>
            <a:ext cx="1150667" cy="11974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2BFDBE5-2C5B-6084-D2A1-B16A642193D6}"/>
              </a:ext>
            </a:extLst>
          </p:cNvPr>
          <p:cNvSpPr txBox="1"/>
          <p:nvPr/>
        </p:nvSpPr>
        <p:spPr>
          <a:xfrm>
            <a:off x="8632373" y="478751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由上到下：</a:t>
            </a:r>
            <a:br>
              <a:rPr lang="en-US" altLang="zh-CN" sz="1400"/>
            </a:br>
            <a:r>
              <a:rPr lang="en-US" altLang="zh-CN" sz="1400"/>
              <a:t>Octane, Indigo </a:t>
            </a:r>
            <a:r>
              <a:rPr lang="zh-CN" altLang="en-US" sz="1400"/>
              <a:t>和 </a:t>
            </a:r>
            <a:r>
              <a:rPr lang="en-US" altLang="zh-CN" sz="1400"/>
              <a:t>Indy</a:t>
            </a:r>
          </a:p>
          <a:p>
            <a:pPr algn="ctr"/>
            <a:r>
              <a:rPr lang="zh-CN" altLang="en-US" sz="1400"/>
              <a:t>图源：</a:t>
            </a:r>
            <a:r>
              <a:rPr lang="en-US" altLang="zh-CN" sz="1400"/>
              <a:t>Wikipedia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33614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75D13B62-70EA-F4EC-BC69-2A60E967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历史包袱：时常出错的工具链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1A9D7B9-5731-62B0-0DC1-56A3CEF7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" indent="0">
              <a:buNone/>
            </a:pPr>
            <a:r>
              <a:rPr lang="zh-CN" altLang="en-US"/>
              <a:t>除之前介绍的链接器问题之外，还有一些工具链相关的问题：</a:t>
            </a:r>
          </a:p>
          <a:p>
            <a:r>
              <a:rPr lang="en-US" altLang="zh-CN"/>
              <a:t>LLVM </a:t>
            </a:r>
            <a:r>
              <a:rPr lang="zh-CN" altLang="en-US"/>
              <a:t>会生成错误的指令</a:t>
            </a:r>
            <a:endParaRPr lang="en-US" altLang="zh-CN"/>
          </a:p>
          <a:p>
            <a:pPr lvl="1"/>
            <a:r>
              <a:rPr lang="en-US" altLang="zh-CN"/>
              <a:t>Rust </a:t>
            </a:r>
            <a:r>
              <a:rPr lang="zh-CN" altLang="en-US"/>
              <a:t>因此无法通过</a:t>
            </a:r>
            <a:r>
              <a:rPr lang="en-US" altLang="zh-CN"/>
              <a:t> CI</a:t>
            </a:r>
          </a:p>
          <a:p>
            <a:r>
              <a:rPr lang="en-US" altLang="zh-CN"/>
              <a:t>LLVM </a:t>
            </a:r>
            <a:r>
              <a:rPr lang="zh-CN" altLang="en-US"/>
              <a:t>在编译场景会莫名其妙崩溃</a:t>
            </a:r>
            <a:endParaRPr lang="en-US" altLang="zh-CN"/>
          </a:p>
          <a:p>
            <a:pPr lvl="1"/>
            <a:r>
              <a:rPr lang="zh-CN" altLang="en-US"/>
              <a:t>可以在安同 </a:t>
            </a:r>
            <a:r>
              <a:rPr lang="en-US" altLang="zh-CN"/>
              <a:t>OS </a:t>
            </a:r>
            <a:r>
              <a:rPr lang="zh-CN" altLang="en-US"/>
              <a:t>的源码树上看见许多</a:t>
            </a:r>
            <a:br>
              <a:rPr lang="en-US" altLang="zh-CN"/>
            </a:br>
            <a:r>
              <a:rPr lang="en-US" altLang="zh-CN">
                <a:latin typeface="Source Code Pro" panose="020B0509030403020204" pitchFamily="49" charset="0"/>
                <a:ea typeface="Source Code Pro" panose="020B0509030403020204" pitchFamily="49" charset="0"/>
              </a:rPr>
              <a:t>USECLANG__LOONGSON3=0</a:t>
            </a:r>
            <a:endParaRPr lang="zh-CN" altLang="en-US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2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D0ED9-0A6E-D32B-AB1A-D4ADD573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历史包袱：破而不立的 </a:t>
            </a:r>
            <a:r>
              <a:rPr lang="en-US" altLang="zh-CN"/>
              <a:t>MIPS R6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57060-8FDD-2BE2-0CBD-8D271D42D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748676" cy="4500000"/>
          </a:xfrm>
        </p:spPr>
        <p:txBody>
          <a:bodyPr/>
          <a:lstStyle/>
          <a:p>
            <a:r>
              <a:rPr lang="zh-CN" altLang="en-US"/>
              <a:t>没有硬件，只能用 </a:t>
            </a:r>
            <a:r>
              <a:rPr lang="en-US" altLang="zh-CN"/>
              <a:t>QEMU</a:t>
            </a:r>
            <a:r>
              <a:rPr lang="zh-CN" altLang="en-US"/>
              <a:t> 起容器造空气</a:t>
            </a:r>
            <a:endParaRPr lang="en-US" altLang="zh-CN"/>
          </a:p>
          <a:p>
            <a:pPr lvl="1"/>
            <a:r>
              <a:rPr lang="zh-CN" altLang="en-US"/>
              <a:t>也无法进入实际场景调试</a:t>
            </a:r>
            <a:endParaRPr lang="en-US" altLang="zh-CN"/>
          </a:p>
          <a:p>
            <a:r>
              <a:rPr lang="zh-CN" altLang="en-US"/>
              <a:t>不做区分，会无意中链接到针对 </a:t>
            </a:r>
            <a:r>
              <a:rPr lang="en-US" altLang="zh-CN"/>
              <a:t>R2 </a:t>
            </a:r>
            <a:r>
              <a:rPr lang="zh-CN" altLang="en-US"/>
              <a:t>的汇编代码</a:t>
            </a:r>
            <a:endParaRPr lang="en-US" altLang="zh-CN"/>
          </a:p>
          <a:p>
            <a:pPr lvl="1"/>
            <a:r>
              <a:rPr lang="en-US" altLang="zh-CN"/>
              <a:t>Rust </a:t>
            </a:r>
            <a:r>
              <a:rPr lang="zh-CN" altLang="en-US"/>
              <a:t>成天因为这个问题苦恼</a:t>
            </a:r>
            <a:endParaRPr lang="en-US" altLang="zh-CN"/>
          </a:p>
          <a:p>
            <a:r>
              <a:rPr lang="en-US" altLang="zh-CN"/>
              <a:t>LLVM </a:t>
            </a:r>
            <a:r>
              <a:rPr lang="zh-CN" altLang="en-US"/>
              <a:t>尝试生成调试信息时会 </a:t>
            </a:r>
            <a:r>
              <a:rPr lang="en-US" altLang="zh-CN"/>
              <a:t>SIGSEGV</a:t>
            </a:r>
          </a:p>
          <a:p>
            <a:r>
              <a:rPr lang="en-US" altLang="zh-CN"/>
              <a:t>GDB </a:t>
            </a:r>
            <a:r>
              <a:rPr lang="zh-CN" altLang="en-US"/>
              <a:t>也时不时不工作</a:t>
            </a:r>
            <a:endParaRPr lang="en-US" altLang="zh-CN"/>
          </a:p>
          <a:p>
            <a:pPr lvl="1"/>
            <a:r>
              <a:rPr lang="zh-CN" altLang="en-US"/>
              <a:t>地址到处飞，但是重跑一下似乎又可以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491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888AC-75DA-2324-BEEE-DCF162DC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尴尬的结局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E6058F-7E78-CDE6-C091-92770632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799456"/>
            <a:ext cx="7812572" cy="450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CN" dirty="0">
                <a:ea typeface="MiSans Medium"/>
              </a:rPr>
              <a:t>mold </a:t>
            </a:r>
            <a:r>
              <a:rPr lang="zh-CN" altLang="en-US">
                <a:ea typeface="MiSans Medium"/>
              </a:rPr>
              <a:t>链接器作者表示老子不干了</a:t>
            </a:r>
            <a:endParaRPr lang="en-US" altLang="zh-CN"/>
          </a:p>
          <a:p>
            <a:r>
              <a:rPr lang="zh-CN" altLang="en-US"/>
              <a:t>除非有商业支持，不然链接器的坑填起来过于依赖时间的沉淀</a:t>
            </a:r>
          </a:p>
          <a:p>
            <a:r>
              <a:rPr lang="zh-CN" altLang="en-US">
                <a:ea typeface="MiSans Medium"/>
              </a:rPr>
              <a:t>还是先保证 </a:t>
            </a:r>
            <a:r>
              <a:rPr lang="en-US" altLang="zh-CN" dirty="0">
                <a:ea typeface="MiSans Medium"/>
              </a:rPr>
              <a:t>GCC </a:t>
            </a:r>
            <a:r>
              <a:rPr lang="zh-CN" altLang="en-US">
                <a:ea typeface="MiSans Medium"/>
              </a:rPr>
              <a:t>和 </a:t>
            </a:r>
            <a:r>
              <a:rPr lang="en-US" altLang="zh-CN" dirty="0">
                <a:ea typeface="MiSans Medium"/>
              </a:rPr>
              <a:t>LLVM </a:t>
            </a:r>
            <a:r>
              <a:rPr lang="zh-CN" altLang="en-US">
                <a:ea typeface="MiSans Medium"/>
              </a:rPr>
              <a:t>的维护罢（悲）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4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A9F1D68-5356-2E47-26EE-E446187DC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756" y="1007368"/>
            <a:ext cx="7488832" cy="4176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I made a fair amount of effort to try to support MIPS, but it turned out that it is much harder than expected. I punted it instead of making further efforts.</a:t>
            </a: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The problem is the MIPS ABI is hostile to the linker in the modern environment.</a:t>
            </a: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[…] MIPS requires the linker to implement tons of workarounds for its legacy ABI assumptions.</a:t>
            </a: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[…] At this point, I don't think it is productive to implement workarounds for the old ABI that is stuck in the 90s.</a:t>
            </a:r>
            <a:endParaRPr lang="zh-CN" altLang="en-US" sz="2400">
              <a:latin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115050-181C-2986-F251-B7AED67E743D}"/>
              </a:ext>
            </a:extLst>
          </p:cNvPr>
          <p:cNvSpPr txBox="1"/>
          <p:nvPr/>
        </p:nvSpPr>
        <p:spPr>
          <a:xfrm>
            <a:off x="1511772" y="535391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+mj-lt"/>
                <a:ea typeface="MiSans" pitchFamily="2" charset="-122"/>
                <a:cs typeface="Helvetica Neue" panose="02000503000000020004" pitchFamily="2"/>
              </a:rPr>
              <a:t>—— </a:t>
            </a:r>
            <a:r>
              <a:rPr lang="en-US" altLang="zh-CN">
                <a:latin typeface="Helvetica Neue" panose="02000503000000020004" pitchFamily="2"/>
                <a:ea typeface="MiSans" pitchFamily="2" charset="-122"/>
                <a:cs typeface="Helvetica Neue" panose="02000503000000020004" pitchFamily="2"/>
              </a:rPr>
              <a:t>Mold </a:t>
            </a:r>
            <a:r>
              <a:rPr lang="zh-CN" altLang="en-US">
                <a:latin typeface="Helvetica Neue" panose="02000503000000020004" pitchFamily="2"/>
                <a:ea typeface="MiSans" pitchFamily="2" charset="-122"/>
                <a:cs typeface="Helvetica Neue" panose="02000503000000020004" pitchFamily="2"/>
              </a:rPr>
              <a:t>作者，</a:t>
            </a:r>
            <a:endParaRPr lang="en-US" altLang="zh-CN">
              <a:latin typeface="Helvetica Neue" panose="02000503000000020004" pitchFamily="2"/>
              <a:ea typeface="MiSans" pitchFamily="2" charset="-122"/>
              <a:cs typeface="Helvetica Neue" panose="02000503000000020004" pitchFamily="2"/>
            </a:endParaRPr>
          </a:p>
          <a:p>
            <a:r>
              <a:rPr lang="en-US" altLang="zh-CN">
                <a:latin typeface="Helvetica Neue" panose="02000503000000020004" pitchFamily="2"/>
                <a:ea typeface="MiSans" pitchFamily="2" charset="-122"/>
                <a:cs typeface="Helvetica Neue" panose="02000503000000020004" pitchFamily="2"/>
              </a:rPr>
              <a:t>https://github.com/rui314/mold/commit/db5fa8a8cd9884fc8b493fd5642d72a11b9a5aff</a:t>
            </a:r>
            <a:endParaRPr lang="zh-CN" altLang="en-US">
              <a:latin typeface="Helvetica Neue" panose="02000503000000020004" pitchFamily="2"/>
              <a:ea typeface="MiSans" pitchFamily="2" charset="-122"/>
              <a:cs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573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F5A76D9-40DF-7975-86DF-26CDBA98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衰落的王国：虚无的未来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012C32-A7AD-EAC9-B9CC-EE42C46A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820684" cy="4500000"/>
          </a:xfrm>
        </p:spPr>
        <p:txBody>
          <a:bodyPr/>
          <a:lstStyle/>
          <a:p>
            <a:r>
              <a:rPr lang="zh-CN" altLang="en-US" dirty="0"/>
              <a:t>尽管 </a:t>
            </a:r>
            <a:r>
              <a:rPr lang="en-US" altLang="zh-CN" dirty="0"/>
              <a:t>R6 </a:t>
            </a:r>
            <a:r>
              <a:rPr lang="zh-CN" altLang="en-US" dirty="0"/>
              <a:t>硬件上改善了弊端，但软件方面依旧过时</a:t>
            </a:r>
            <a:endParaRPr lang="en-US" altLang="zh-CN" dirty="0"/>
          </a:p>
          <a:p>
            <a:pPr lvl="1"/>
            <a:r>
              <a:rPr lang="zh-CN" altLang="en-US" dirty="0"/>
              <a:t>没有端上改善了跳转限制、能合理利用 </a:t>
            </a:r>
            <a:r>
              <a:rPr lang="en-US" altLang="zh-CN" dirty="0"/>
              <a:t>PCREL </a:t>
            </a:r>
            <a:r>
              <a:rPr lang="zh-CN" altLang="en-US" dirty="0"/>
              <a:t>系列指令的新 </a:t>
            </a:r>
            <a:r>
              <a:rPr lang="en-US" altLang="zh-CN" dirty="0"/>
              <a:t>ABI</a:t>
            </a:r>
          </a:p>
          <a:p>
            <a:pPr lvl="1"/>
            <a:r>
              <a:rPr lang="zh-CN" altLang="en-US" dirty="0"/>
              <a:t>没有使 </a:t>
            </a:r>
            <a:r>
              <a:rPr lang="en-US" altLang="zh-CN" dirty="0"/>
              <a:t>Linux </a:t>
            </a:r>
            <a:r>
              <a:rPr lang="zh-CN" altLang="en-US" dirty="0"/>
              <a:t>信号码与常见架构同步，依然是独一份定义</a:t>
            </a:r>
          </a:p>
          <a:p>
            <a:r>
              <a:rPr lang="zh-CN" altLang="en-US" dirty="0"/>
              <a:t>破坏了兼容性却没有甩掉包袱</a:t>
            </a:r>
            <a:endParaRPr lang="en-US" altLang="zh-CN" dirty="0"/>
          </a:p>
          <a:p>
            <a:r>
              <a:rPr lang="en-US" altLang="zh-CN" b="1" dirty="0"/>
              <a:t>R6 </a:t>
            </a:r>
            <a:r>
              <a:rPr lang="zh-CN" altLang="en-US" b="1" dirty="0"/>
              <a:t>没有硬件！</a:t>
            </a:r>
            <a:endParaRPr lang="en-US" altLang="zh-CN" b="1" dirty="0"/>
          </a:p>
          <a:p>
            <a:r>
              <a:rPr lang="en-US" altLang="zh-CN" dirty="0"/>
              <a:t>MIPS Technologies </a:t>
            </a:r>
            <a:r>
              <a:rPr lang="zh-CN" altLang="en-US" dirty="0"/>
              <a:t>在 </a:t>
            </a:r>
            <a:r>
              <a:rPr lang="en-US" altLang="zh-CN" dirty="0"/>
              <a:t>2021 </a:t>
            </a:r>
            <a:r>
              <a:rPr lang="zh-CN" altLang="en-US" dirty="0"/>
              <a:t>年宣布停止 </a:t>
            </a:r>
            <a:r>
              <a:rPr lang="en-US" altLang="zh-CN" dirty="0"/>
              <a:t>MIPS </a:t>
            </a:r>
            <a:r>
              <a:rPr lang="zh-CN" altLang="en-US" dirty="0"/>
              <a:t>架构研发，转投 </a:t>
            </a:r>
            <a:r>
              <a:rPr lang="en-US" altLang="zh-CN" dirty="0"/>
              <a:t>RISC-V</a:t>
            </a:r>
          </a:p>
        </p:txBody>
      </p:sp>
    </p:spTree>
    <p:extLst>
      <p:ext uri="{BB962C8B-B14F-4D97-AF65-F5344CB8AC3E}">
        <p14:creationId xmlns:p14="http://schemas.microsoft.com/office/powerpoint/2010/main" val="361657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97CE2-4475-D1F9-4DDE-A7F68A3F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持续维护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28F867-130B-DF0F-B4C8-707C8A83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460644" cy="4500000"/>
          </a:xfrm>
        </p:spPr>
        <p:txBody>
          <a:bodyPr/>
          <a:lstStyle/>
          <a:p>
            <a:r>
              <a:rPr lang="zh-CN" altLang="en-US" dirty="0"/>
              <a:t>芯联芯同事：维护 </a:t>
            </a:r>
            <a:r>
              <a:rPr lang="en-US" altLang="zh-CN" dirty="0"/>
              <a:t>MIPS </a:t>
            </a:r>
            <a:r>
              <a:rPr lang="zh-CN" altLang="en-US" dirty="0"/>
              <a:t>工具链</a:t>
            </a:r>
            <a:endParaRPr lang="en-US" altLang="zh-CN" dirty="0"/>
          </a:p>
          <a:p>
            <a:pPr lvl="1"/>
            <a:r>
              <a:rPr lang="zh-CN" altLang="en-US" dirty="0"/>
              <a:t>参与修复了数个 </a:t>
            </a:r>
            <a:r>
              <a:rPr lang="en-US" altLang="zh-CN" dirty="0"/>
              <a:t>LLVM Bug</a:t>
            </a:r>
          </a:p>
          <a:p>
            <a:r>
              <a:rPr lang="zh-CN" altLang="en-US" dirty="0"/>
              <a:t>依旧热衷于 </a:t>
            </a:r>
            <a:r>
              <a:rPr lang="en-US" altLang="zh-CN" dirty="0"/>
              <a:t>MIPS </a:t>
            </a:r>
            <a:r>
              <a:rPr lang="zh-CN" altLang="en-US" dirty="0"/>
              <a:t>的开发者、贡献者们：不会放弃</a:t>
            </a:r>
            <a:endParaRPr lang="en-US" altLang="zh-CN" dirty="0"/>
          </a:p>
          <a:p>
            <a:pPr lvl="1"/>
            <a:r>
              <a:rPr lang="en-US" altLang="zh-CN" dirty="0"/>
              <a:t>Gentoo </a:t>
            </a:r>
            <a:r>
              <a:rPr lang="zh-CN" altLang="en-US" dirty="0"/>
              <a:t>的呼救也得以响应</a:t>
            </a:r>
            <a:endParaRPr lang="en-US" altLang="zh-CN" dirty="0"/>
          </a:p>
          <a:p>
            <a:r>
              <a:rPr lang="zh-CN" altLang="en-US" dirty="0"/>
              <a:t>苏运强：</a:t>
            </a:r>
            <a:r>
              <a:rPr lang="en-US" altLang="zh-CN" dirty="0"/>
              <a:t>Debian </a:t>
            </a:r>
            <a:r>
              <a:rPr lang="zh-CN" altLang="en-US" dirty="0"/>
              <a:t>还不能死</a:t>
            </a:r>
            <a:endParaRPr lang="en-US" altLang="zh-CN" dirty="0"/>
          </a:p>
          <a:p>
            <a:pPr lvl="1"/>
            <a:r>
              <a:rPr lang="zh-CN" altLang="en-US" dirty="0"/>
              <a:t>同时一直在维护 </a:t>
            </a:r>
            <a:r>
              <a:rPr lang="en-US" altLang="zh-CN" dirty="0"/>
              <a:t>GCC </a:t>
            </a:r>
            <a:r>
              <a:rPr lang="zh-CN" altLang="en-US" dirty="0"/>
              <a:t>和 </a:t>
            </a:r>
            <a:r>
              <a:rPr lang="en-US" altLang="zh-CN" dirty="0" err="1"/>
              <a:t>Binutils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5103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0EF48-7EBD-0DE3-4681-452D49AF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活在当下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AA26FD-ECF2-0710-AEA2-7027B1657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同事和社区贡献者将继续努力</a:t>
            </a:r>
            <a:endParaRPr lang="en-US" altLang="zh-CN"/>
          </a:p>
          <a:p>
            <a:r>
              <a:rPr lang="zh-CN" altLang="en-US"/>
              <a:t>尽量把小事做好，让 </a:t>
            </a:r>
            <a:r>
              <a:rPr lang="en-US" altLang="zh-CN"/>
              <a:t>MIPS </a:t>
            </a:r>
            <a:r>
              <a:rPr lang="zh-CN" altLang="en-US"/>
              <a:t>发挥余热</a:t>
            </a:r>
            <a:endParaRPr lang="en-US" altLang="zh-CN"/>
          </a:p>
          <a:p>
            <a:r>
              <a:rPr lang="zh-CN" altLang="en-US"/>
              <a:t>安同 </a:t>
            </a:r>
            <a:r>
              <a:rPr lang="en-US" altLang="zh-CN"/>
              <a:t>OS </a:t>
            </a:r>
            <a:r>
              <a:rPr lang="zh-CN" altLang="en-US"/>
              <a:t>的 </a:t>
            </a:r>
            <a:r>
              <a:rPr lang="en-US" altLang="zh-CN"/>
              <a:t>MIPS </a:t>
            </a:r>
            <a:r>
              <a:rPr lang="zh-CN" altLang="en-US"/>
              <a:t>移植会持续进行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89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E848B2-BFA9-D0CA-0348-443FCA67FB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zh-CN" sz="72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Q&amp;A</a:t>
            </a:r>
            <a:endParaRPr lang="zh-CN" altLang="en-US" sz="7200">
              <a:latin typeface="Helvetica Neue" panose="02000503000000020004" pitchFamily="2"/>
              <a:cs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628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4">
            <a:extLst>
              <a:ext uri="{FF2B5EF4-FFF2-40B4-BE49-F238E27FC236}">
                <a16:creationId xmlns:a16="http://schemas.microsoft.com/office/drawing/2014/main" id="{AAA7DCF5-1B55-683E-9E4D-CFF7B5814C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1429" y="4895800"/>
            <a:ext cx="8713788" cy="1513583"/>
          </a:xfrm>
        </p:spPr>
        <p:txBody>
          <a:bodyPr>
            <a:normAutofit/>
          </a:bodyPr>
          <a:lstStyle/>
          <a:p>
            <a:r>
              <a:rPr lang="en-US" altLang="zh-CN" sz="7200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Thanks</a:t>
            </a:r>
            <a:endParaRPr lang="zh-CN" altLang="en-US" sz="7200">
              <a:latin typeface="Helvetica Neue" panose="02000503000000020004" pitchFamily="2"/>
              <a:cs typeface="Helvetica Neue" panose="02000503000000020004" pitchFamily="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5B48BC3-6892-25C8-DEBF-8D53B63E2F06}"/>
              </a:ext>
            </a:extLst>
          </p:cNvPr>
          <p:cNvSpPr txBox="1"/>
          <p:nvPr/>
        </p:nvSpPr>
        <p:spPr>
          <a:xfrm>
            <a:off x="761429" y="575320"/>
            <a:ext cx="8713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Helvetica Neue" panose="02000503000000020004" pitchFamily="2"/>
              </a:rPr>
              <a:t>本 </a:t>
            </a:r>
            <a:r>
              <a:rPr lang="en-US" altLang="zh-CN" sz="2400">
                <a:latin typeface="Helvetica Neue" panose="02000503000000020004" pitchFamily="2"/>
              </a:rPr>
              <a:t>PPT </a:t>
            </a:r>
            <a:r>
              <a:rPr lang="zh-CN" altLang="en-US" sz="2400">
                <a:latin typeface="Helvetica Neue" panose="02000503000000020004" pitchFamily="2"/>
              </a:rPr>
              <a:t>和演讲得到了一些社区好友和同事的帮助，在此鸣谢：</a:t>
            </a:r>
            <a:endParaRPr lang="en-US" altLang="zh-CN" sz="2400">
              <a:latin typeface="Helvetica Neue" panose="02000503000000020004" pitchFamily="2"/>
            </a:endParaRPr>
          </a:p>
          <a:p>
            <a:endParaRPr lang="en-US" altLang="zh-CN" sz="2400">
              <a:latin typeface="Helvetica Neue" panose="02000503000000020004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>
                <a:latin typeface="Helvetica Neue" panose="02000503000000020004" pitchFamily="2"/>
              </a:rPr>
              <a:t>白铭骢</a:t>
            </a:r>
            <a:endParaRPr lang="en-US" altLang="zh-CN" sz="2400">
              <a:latin typeface="Helvetica Neue" panose="02000503000000020004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err="1">
                <a:latin typeface="Helvetica Neue" panose="02000503000000020004" pitchFamily="2"/>
              </a:rPr>
              <a:t>Jiaxun</a:t>
            </a:r>
            <a:r>
              <a:rPr lang="en-US" altLang="zh-CN" sz="2400">
                <a:latin typeface="Helvetica Neue" panose="02000503000000020004" pitchFamily="2"/>
              </a:rPr>
              <a:t> Yang (</a:t>
            </a:r>
            <a:r>
              <a:rPr lang="en-US" altLang="zh-CN" sz="2400" err="1">
                <a:latin typeface="Helvetica Neue" panose="02000503000000020004" pitchFamily="2"/>
              </a:rPr>
              <a:t>FlyGoat</a:t>
            </a:r>
            <a:r>
              <a:rPr lang="en-US" altLang="zh-CN" sz="2400">
                <a:latin typeface="Helvetica Neue" panose="02000503000000020004" pitchFamily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>
                <a:latin typeface="Helvetica Neue" panose="02000503000000020004" pitchFamily="2"/>
              </a:rPr>
              <a:t>WANG </a:t>
            </a:r>
            <a:r>
              <a:rPr lang="en-US" altLang="zh-CN" sz="2400" err="1">
                <a:latin typeface="Helvetica Neue" panose="02000503000000020004" pitchFamily="2"/>
              </a:rPr>
              <a:t>Xuerui</a:t>
            </a:r>
            <a:r>
              <a:rPr lang="en-US" altLang="zh-CN" sz="2400">
                <a:latin typeface="Helvetica Neue" panose="02000503000000020004" pitchFamily="2"/>
              </a:rPr>
              <a:t> (xen0n)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err="1">
                <a:latin typeface="Helvetica Neue" panose="02000503000000020004" pitchFamily="2"/>
              </a:rPr>
              <a:t>YunQiang</a:t>
            </a:r>
            <a:r>
              <a:rPr lang="en-US" altLang="zh-CN" sz="2400">
                <a:latin typeface="Helvetica Neue" panose="02000503000000020004" pitchFamily="2"/>
              </a:rPr>
              <a:t> Su (</a:t>
            </a:r>
            <a:r>
              <a:rPr lang="en-US" altLang="zh-CN" sz="2400" err="1">
                <a:latin typeface="Helvetica Neue" panose="02000503000000020004" pitchFamily="2"/>
              </a:rPr>
              <a:t>wzssyqa</a:t>
            </a:r>
            <a:r>
              <a:rPr lang="en-US" altLang="zh-CN" sz="2400">
                <a:latin typeface="Helvetica Neue" panose="02000503000000020004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499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683E84-2E9A-D353-EA62-3E35618A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曾经辉煌的 </a:t>
            </a:r>
            <a:r>
              <a:rPr lang="en-US" altLang="zh-CN"/>
              <a:t>MIPS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A8D7C7-7F9F-D1BD-8058-9049C248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最初被指定为 </a:t>
            </a:r>
            <a:r>
              <a:rPr lang="en-US" altLang="zh-CN"/>
              <a:t>Windows NT </a:t>
            </a:r>
            <a:r>
              <a:rPr lang="zh-CN" altLang="en-US"/>
              <a:t>默认架构之一</a:t>
            </a:r>
            <a:endParaRPr lang="en-US" altLang="zh-CN"/>
          </a:p>
          <a:p>
            <a:r>
              <a:rPr lang="zh-CN" altLang="en-US"/>
              <a:t>即便 </a:t>
            </a:r>
            <a:r>
              <a:rPr lang="en-US" altLang="zh-CN"/>
              <a:t>x86 </a:t>
            </a:r>
            <a:r>
              <a:rPr lang="zh-CN" altLang="en-US"/>
              <a:t>逐渐成为主要平台，当时的开发团队始终维护着 </a:t>
            </a:r>
            <a:r>
              <a:rPr lang="en-US" altLang="zh-CN"/>
              <a:t>MIPS </a:t>
            </a:r>
            <a:r>
              <a:rPr lang="zh-CN" altLang="en-US"/>
              <a:t>构建，且要求发版时能通过大部分测试</a:t>
            </a:r>
            <a:endParaRPr lang="en-US" altLang="zh-CN"/>
          </a:p>
          <a:p>
            <a:r>
              <a:rPr lang="en-US" altLang="zh-CN"/>
              <a:t>Dave Cutler </a:t>
            </a:r>
            <a:r>
              <a:rPr lang="zh-CN" altLang="en-US"/>
              <a:t>自称 “</a:t>
            </a:r>
            <a:r>
              <a:rPr lang="en-US" altLang="zh-CN"/>
              <a:t>Mr. </a:t>
            </a:r>
            <a:r>
              <a:rPr lang="en-US" altLang="zh-CN" err="1"/>
              <a:t>Mips</a:t>
            </a:r>
            <a:r>
              <a:rPr lang="zh-CN" altLang="en-US"/>
              <a:t>” 且一直对 </a:t>
            </a:r>
            <a:r>
              <a:rPr lang="en-US" altLang="zh-CN"/>
              <a:t>MIPS </a:t>
            </a:r>
            <a:r>
              <a:rPr lang="zh-CN" altLang="en-US"/>
              <a:t>持有热情</a:t>
            </a:r>
            <a:endParaRPr lang="en-US" altLang="zh-CN"/>
          </a:p>
          <a:p>
            <a:pPr marL="71755" indent="0">
              <a:buNone/>
            </a:pP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CBEC86-0763-941F-69E2-05CE234C3CDC}"/>
              </a:ext>
            </a:extLst>
          </p:cNvPr>
          <p:cNvSpPr txBox="1"/>
          <p:nvPr/>
        </p:nvSpPr>
        <p:spPr>
          <a:xfrm>
            <a:off x="900000" y="5399222"/>
            <a:ext cx="838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G. P. Zachary, </a:t>
            </a:r>
            <a:r>
              <a:rPr lang="en-US" altLang="zh-CN" i="1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Show-Stopper!: The Breakneck Race to Create Windows NT and the next Generation at Microsoft</a:t>
            </a:r>
            <a:r>
              <a:rPr lang="en-US" altLang="zh-CN"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. New York, Toronto, New York: Free Press ; Maxwell Macmillan Canada ; Maxwell Macmillan International, 1994. </a:t>
            </a:r>
            <a:endParaRPr lang="zh-CN" altLang="en-US">
              <a:latin typeface="Helvetica Neue" panose="02000503000000020004" pitchFamily="2"/>
              <a:cs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7771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4D766-261D-2EC0-2DD6-61E7F939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衰落的王国：历史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321A7-DB5A-2DBB-AE2B-45F821EF7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35278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1755" indent="0">
              <a:buNone/>
            </a:pPr>
            <a:r>
              <a:rPr lang="en-US" altLang="zh-CN" dirty="0">
                <a:ea typeface="MiSans Medium"/>
              </a:rPr>
              <a:t>Debian: </a:t>
            </a:r>
            <a:r>
              <a:rPr lang="zh-CN" altLang="en-US" dirty="0">
                <a:ea typeface="MiSans Medium"/>
              </a:rPr>
              <a:t>自 </a:t>
            </a:r>
            <a:r>
              <a:rPr lang="en-US" altLang="zh-CN" dirty="0">
                <a:ea typeface="MiSans Medium"/>
              </a:rPr>
              <a:t>Debian 3.0 </a:t>
            </a:r>
            <a:r>
              <a:rPr lang="zh-CN" altLang="en-US" dirty="0">
                <a:ea typeface="MiSans Medium"/>
              </a:rPr>
              <a:t>起加入正式 </a:t>
            </a:r>
            <a:r>
              <a:rPr lang="en-US" altLang="zh-CN" dirty="0">
                <a:ea typeface="MiSans Medium"/>
              </a:rPr>
              <a:t>MIPS32 </a:t>
            </a:r>
            <a:r>
              <a:rPr lang="zh-CN" altLang="en-US" dirty="0">
                <a:ea typeface="MiSans Medium"/>
              </a:rPr>
              <a:t>移植，自 </a:t>
            </a:r>
            <a:r>
              <a:rPr lang="en-US" altLang="zh-CN" dirty="0">
                <a:ea typeface="MiSans Medium"/>
              </a:rPr>
              <a:t>Debian 9 </a:t>
            </a:r>
            <a:r>
              <a:rPr lang="zh-CN" altLang="en-US" dirty="0">
                <a:ea typeface="MiSans Medium"/>
              </a:rPr>
              <a:t>起正式加入小尾端 </a:t>
            </a:r>
            <a:r>
              <a:rPr lang="en-US" altLang="zh-CN" dirty="0">
                <a:ea typeface="MiSans Medium"/>
              </a:rPr>
              <a:t>MIPS64 </a:t>
            </a:r>
            <a:r>
              <a:rPr lang="zh-CN" altLang="en-US" dirty="0">
                <a:ea typeface="MiSans Medium"/>
              </a:rPr>
              <a:t>移植</a:t>
            </a:r>
          </a:p>
          <a:p>
            <a:r>
              <a:rPr lang="en-US" altLang="zh-CN" dirty="0"/>
              <a:t>MIPS32 </a:t>
            </a:r>
            <a:r>
              <a:rPr lang="zh-CN" altLang="en-US" dirty="0"/>
              <a:t>大小端移植已经退出维护</a:t>
            </a:r>
          </a:p>
          <a:p>
            <a:r>
              <a:rPr lang="zh-CN" altLang="en-US" dirty="0"/>
              <a:t>尽管小尾端 </a:t>
            </a:r>
            <a:r>
              <a:rPr lang="en-US" altLang="zh-CN" dirty="0"/>
              <a:t>MIPS64 </a:t>
            </a:r>
            <a:r>
              <a:rPr lang="zh-CN" altLang="en-US" dirty="0"/>
              <a:t>移植还在维护，但维护成本愈来愈高</a:t>
            </a:r>
            <a:endParaRPr lang="en-US" altLang="zh-CN" dirty="0"/>
          </a:p>
          <a:p>
            <a:pPr lvl="1"/>
            <a:r>
              <a:rPr lang="zh-CN" altLang="en-US" dirty="0"/>
              <a:t>由于设施资源不足，该架构已经与主线脱节</a:t>
            </a:r>
            <a:r>
              <a:rPr lang="en-US" altLang="zh-CN" baseline="30000" dirty="0"/>
              <a:t>[1]</a:t>
            </a:r>
            <a:endParaRPr lang="zh-CN" altLang="en-US" baseline="30000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81155A-3DCB-6310-D39E-D21B14644A60}"/>
              </a:ext>
            </a:extLst>
          </p:cNvPr>
          <p:cNvSpPr txBox="1"/>
          <p:nvPr/>
        </p:nvSpPr>
        <p:spPr>
          <a:xfrm>
            <a:off x="900000" y="5354053"/>
            <a:ext cx="831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[1]: https://lists.debian.org/debian-devel-announce/2023/11/msg00005.html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92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BCC59-72BA-5365-E483-5F28226D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衰落的王国：历史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D8C8D-C0D5-2067-E8D3-36553652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103912"/>
          </a:xfrm>
        </p:spPr>
        <p:txBody>
          <a:bodyPr/>
          <a:lstStyle/>
          <a:p>
            <a:pPr marL="71755" indent="0">
              <a:buNone/>
            </a:pPr>
            <a:r>
              <a:rPr lang="en-US" altLang="zh-CN" dirty="0"/>
              <a:t>Gentoo: MIPS </a:t>
            </a:r>
            <a:r>
              <a:rPr lang="zh-CN" altLang="en-US" dirty="0"/>
              <a:t>移植自 </a:t>
            </a:r>
            <a:r>
              <a:rPr lang="en-US" altLang="zh-CN" dirty="0"/>
              <a:t>2003 </a:t>
            </a:r>
            <a:r>
              <a:rPr lang="zh-CN" altLang="en-US" dirty="0"/>
              <a:t>年就有活动</a:t>
            </a:r>
          </a:p>
          <a:p>
            <a:r>
              <a:rPr lang="zh-CN" altLang="en-US" dirty="0"/>
              <a:t>该移植的 </a:t>
            </a:r>
            <a:r>
              <a:rPr lang="en-US" altLang="zh-CN" dirty="0"/>
              <a:t>Stage 3 </a:t>
            </a:r>
            <a:r>
              <a:rPr lang="en-US" altLang="zh-CN" dirty="0" err="1"/>
              <a:t>tarball</a:t>
            </a:r>
            <a:r>
              <a:rPr lang="en-US" altLang="zh-CN" dirty="0"/>
              <a:t> </a:t>
            </a:r>
            <a:r>
              <a:rPr lang="zh-CN" altLang="en-US" dirty="0"/>
              <a:t>涵盖大小端及 </a:t>
            </a:r>
            <a:r>
              <a:rPr lang="en-US" altLang="zh-CN" dirty="0"/>
              <a:t>MIPS32/64 </a:t>
            </a:r>
            <a:r>
              <a:rPr lang="zh-CN" altLang="en-US" dirty="0"/>
              <a:t>和 </a:t>
            </a:r>
            <a:r>
              <a:rPr lang="en-US" altLang="zh-CN" dirty="0"/>
              <a:t>MIPS II</a:t>
            </a:r>
          </a:p>
          <a:p>
            <a:r>
              <a:rPr lang="zh-CN" altLang="en-US" dirty="0"/>
              <a:t>该项目仍在持续维护中，但基本处于无人看管的状态</a:t>
            </a:r>
            <a:endParaRPr lang="en-US" altLang="zh-CN" dirty="0"/>
          </a:p>
          <a:p>
            <a:pPr lvl="1"/>
            <a:r>
              <a:rPr lang="zh-CN" altLang="en-US" dirty="0"/>
              <a:t>社区向广大 </a:t>
            </a:r>
            <a:r>
              <a:rPr lang="en-US" altLang="zh-CN" dirty="0"/>
              <a:t>MIPS </a:t>
            </a:r>
            <a:r>
              <a:rPr lang="zh-CN" altLang="en-US" dirty="0"/>
              <a:t>爱好者呼救请求继续维护</a:t>
            </a:r>
            <a:r>
              <a:rPr lang="en-US" altLang="zh-CN" baseline="30000" dirty="0"/>
              <a:t>[1]</a:t>
            </a:r>
          </a:p>
          <a:p>
            <a:r>
              <a:rPr lang="zh-CN" altLang="en-US" dirty="0"/>
              <a:t>该移植依旧可以在 </a:t>
            </a:r>
            <a:r>
              <a:rPr lang="en-US" altLang="zh-CN" dirty="0"/>
              <a:t>SGI Indy </a:t>
            </a:r>
            <a:r>
              <a:rPr lang="zh-CN" altLang="en-US" dirty="0"/>
              <a:t>等机器上运行！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B46DD4-2583-52E8-AC32-1A0523E0A67A}"/>
              </a:ext>
            </a:extLst>
          </p:cNvPr>
          <p:cNvSpPr txBox="1"/>
          <p:nvPr/>
        </p:nvSpPr>
        <p:spPr>
          <a:xfrm>
            <a:off x="900000" y="600724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[1]: https://marc.info/?l=gentoo-dev&amp;m=171965705309709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4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689F9-4980-60E2-AF12-8AECFC71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衰落的王国：历史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BBE91-BD35-D012-8C74-F8EFC6C7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316628" cy="450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CN" dirty="0" err="1">
                <a:ea typeface="MiSans Medium"/>
              </a:rPr>
              <a:t>OpenWrt</a:t>
            </a:r>
            <a:r>
              <a:rPr lang="zh-CN" altLang="en-US" dirty="0">
                <a:ea typeface="MiSans Medium"/>
              </a:rPr>
              <a:t>：自古以来，仍在继续</a:t>
            </a:r>
          </a:p>
          <a:p>
            <a:pPr>
              <a:spcBef>
                <a:spcPts val="944"/>
              </a:spcBef>
            </a:pPr>
            <a:r>
              <a:rPr lang="zh-CN" altLang="en-US" dirty="0">
                <a:ea typeface="MiSans Medium"/>
              </a:rPr>
              <a:t>NetBSD：拥有各类 </a:t>
            </a:r>
            <a:r>
              <a:rPr lang="en-US" altLang="zh-CN" dirty="0">
                <a:ea typeface="MiSans Medium"/>
              </a:rPr>
              <a:t>MIPS </a:t>
            </a:r>
            <a:r>
              <a:rPr lang="zh-CN" altLang="en-US" dirty="0">
                <a:ea typeface="MiSans Medium"/>
              </a:rPr>
              <a:t>移植</a:t>
            </a:r>
            <a:endParaRPr lang="en-US" altLang="zh-CN" dirty="0">
              <a:ea typeface="MiSans Medium"/>
            </a:endParaRPr>
          </a:p>
          <a:p>
            <a:pPr lvl="1">
              <a:spcBef>
                <a:spcPts val="944"/>
              </a:spcBef>
            </a:pPr>
            <a:r>
              <a:rPr lang="zh-CN" altLang="en-US" dirty="0">
                <a:ea typeface="MiSans Medium"/>
              </a:rPr>
              <a:t>支持了大量我们想都不敢想的平台，比如 SGI 工作站</a:t>
            </a:r>
          </a:p>
          <a:p>
            <a:r>
              <a:rPr lang="zh-CN" altLang="en-US" dirty="0"/>
              <a:t>除此之外，几乎没有别的发行版做 </a:t>
            </a:r>
            <a:r>
              <a:rPr lang="en-US" altLang="zh-CN" dirty="0"/>
              <a:t>MIPS </a:t>
            </a:r>
            <a:r>
              <a:rPr lang="zh-CN" altLang="en-US" dirty="0"/>
              <a:t>移植</a:t>
            </a:r>
          </a:p>
        </p:txBody>
      </p:sp>
    </p:spTree>
    <p:extLst>
      <p:ext uri="{BB962C8B-B14F-4D97-AF65-F5344CB8AC3E}">
        <p14:creationId xmlns:p14="http://schemas.microsoft.com/office/powerpoint/2010/main" val="294249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BAEB7-A141-1E2F-0B72-2571303E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衰落的王国：现状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CE503-2E80-80E3-D52C-6E3717146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几乎只能在嵌入式领域见到该架构</a:t>
            </a:r>
            <a:endParaRPr lang="en-US" altLang="zh-CN"/>
          </a:p>
          <a:p>
            <a:r>
              <a:rPr lang="zh-CN" altLang="en-US"/>
              <a:t>来自其他架构（如 </a:t>
            </a:r>
            <a:r>
              <a:rPr lang="en-US" altLang="zh-CN"/>
              <a:t>ARM</a:t>
            </a:r>
            <a:r>
              <a:rPr lang="zh-CN" altLang="en-US"/>
              <a:t>）的竞争</a:t>
            </a:r>
            <a:endParaRPr lang="en-US" altLang="zh-CN"/>
          </a:p>
          <a:p>
            <a:pPr lvl="1">
              <a:spcBef>
                <a:spcPts val="944"/>
              </a:spcBef>
            </a:pPr>
            <a:r>
              <a:rPr lang="zh-CN" altLang="en-US">
                <a:ea typeface="MiSans Medium"/>
              </a:rPr>
              <a:t>在路由器等嵌入式领域尤为明显</a:t>
            </a:r>
          </a:p>
          <a:p>
            <a:r>
              <a:rPr lang="zh-CN" altLang="en-US"/>
              <a:t>市场份额持续走低</a:t>
            </a:r>
            <a:endParaRPr lang="en-US" altLang="zh-CN"/>
          </a:p>
          <a:p>
            <a:r>
              <a:rPr lang="zh-CN" altLang="en-US"/>
              <a:t>开发兴趣低迷</a:t>
            </a:r>
          </a:p>
        </p:txBody>
      </p:sp>
    </p:spTree>
    <p:extLst>
      <p:ext uri="{BB962C8B-B14F-4D97-AF65-F5344CB8AC3E}">
        <p14:creationId xmlns:p14="http://schemas.microsoft.com/office/powerpoint/2010/main" val="145983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9AF20-55EF-8191-5E3A-A4DBC58A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衰落的王国：改革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A53B9-AFD5-0E75-6909-075B05025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9180724" cy="4500000"/>
          </a:xfrm>
        </p:spPr>
        <p:txBody>
          <a:bodyPr/>
          <a:lstStyle/>
          <a:p>
            <a:pPr marL="71755" indent="0">
              <a:buNone/>
            </a:pPr>
            <a:r>
              <a:rPr lang="en-US" altLang="zh-CN"/>
              <a:t>MIPS Technologies </a:t>
            </a:r>
            <a:r>
              <a:rPr lang="zh-CN" altLang="en-US"/>
              <a:t>在 </a:t>
            </a:r>
            <a:r>
              <a:rPr lang="en-US" altLang="zh-CN"/>
              <a:t>2014 </a:t>
            </a:r>
            <a:r>
              <a:rPr lang="zh-CN" altLang="en-US"/>
              <a:t>年发布了 </a:t>
            </a:r>
            <a:r>
              <a:rPr lang="en-US" altLang="zh-CN"/>
              <a:t>MIPS32/64 Release 6</a:t>
            </a:r>
            <a:r>
              <a:rPr lang="zh-CN" altLang="en-US"/>
              <a:t>，该版本删除了 </a:t>
            </a:r>
            <a:r>
              <a:rPr lang="en-US" altLang="zh-CN"/>
              <a:t>Hi/Lo </a:t>
            </a:r>
            <a:r>
              <a:rPr lang="zh-CN" altLang="en-US"/>
              <a:t>寄存器、删除了一些不常用的指令、新增及优化了一些跳转指令</a:t>
            </a:r>
            <a:endParaRPr lang="en-US" altLang="zh-CN"/>
          </a:p>
          <a:p>
            <a:r>
              <a:rPr lang="zh-CN" altLang="en-US"/>
              <a:t>一定程度上在硬件方面改善了历史包袱</a:t>
            </a:r>
            <a:endParaRPr lang="en-US" altLang="zh-CN"/>
          </a:p>
          <a:p>
            <a:r>
              <a:rPr lang="zh-CN" altLang="en-US"/>
              <a:t>因此 </a:t>
            </a:r>
            <a:r>
              <a:rPr lang="en-US" altLang="zh-CN"/>
              <a:t>R6 </a:t>
            </a:r>
            <a:r>
              <a:rPr lang="zh-CN" altLang="en-US"/>
              <a:t>与之前的版本不兼容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81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D608E9-923F-D0E9-7866-41BA27C8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衰落的王国：改革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0DE58A-BFEE-9BB0-06F8-821ABC16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800000"/>
            <a:ext cx="8388636" cy="4500000"/>
          </a:xfrm>
        </p:spPr>
        <p:txBody>
          <a:bodyPr/>
          <a:lstStyle/>
          <a:p>
            <a:r>
              <a:rPr lang="zh-CN" altLang="en-US"/>
              <a:t>架构名称及定义上没有显示不兼容性</a:t>
            </a:r>
            <a:endParaRPr lang="en-US" altLang="zh-CN"/>
          </a:p>
          <a:p>
            <a:pPr lvl="1"/>
            <a:r>
              <a:rPr lang="es-ES" altLang="zh-CN" err="1"/>
              <a:t>mips</a:t>
            </a:r>
            <a:r>
              <a:rPr lang="es-ES" altLang="zh-CN"/>
              <a:t>(64r2)el </a:t>
            </a:r>
            <a:r>
              <a:rPr lang="zh-CN" altLang="es-ES"/>
              <a:t>和 </a:t>
            </a:r>
            <a:r>
              <a:rPr lang="es-ES" altLang="zh-CN"/>
              <a:t>mips(64)r6el </a:t>
            </a:r>
            <a:r>
              <a:rPr lang="zh-CN" altLang="en-US"/>
              <a:t>在内核、编译器主架构中</a:t>
            </a:r>
            <a:r>
              <a:rPr lang="zh-CN" altLang="es-ES"/>
              <a:t>都是 </a:t>
            </a:r>
            <a:r>
              <a:rPr lang="es-ES" altLang="zh-CN" err="1"/>
              <a:t>mips</a:t>
            </a:r>
            <a:r>
              <a:rPr lang="es-ES" altLang="zh-CN"/>
              <a:t>(64)el</a:t>
            </a:r>
          </a:p>
          <a:p>
            <a:pPr lvl="1"/>
            <a:r>
              <a:rPr lang="zh-CN" altLang="en-US"/>
              <a:t>编译器内的角色是 </a:t>
            </a:r>
            <a:r>
              <a:rPr lang="en-US" altLang="zh-CN">
                <a:latin typeface="Source Code Pro" panose="020B0509030403020204" pitchFamily="49" charset="0"/>
                <a:ea typeface="Source Code Pro" panose="020B0509030403020204" pitchFamily="49" charset="0"/>
              </a:rPr>
              <a:t>–march</a:t>
            </a:r>
            <a:r>
              <a:rPr lang="en-US" altLang="zh-CN"/>
              <a:t> (</a:t>
            </a:r>
            <a:r>
              <a:rPr lang="en-US" altLang="zh-CN">
                <a:latin typeface="Source Code Pro" panose="020B0509030403020204" pitchFamily="49" charset="0"/>
                <a:ea typeface="Source Code Pro" panose="020B0509030403020204" pitchFamily="49" charset="0"/>
              </a:rPr>
              <a:t>-</a:t>
            </a:r>
            <a:r>
              <a:rPr lang="en-US" altLang="zh-CN" err="1">
                <a:latin typeface="Source Code Pro" panose="020B0509030403020204" pitchFamily="49" charset="0"/>
                <a:ea typeface="Source Code Pro" panose="020B0509030403020204" pitchFamily="49" charset="0"/>
              </a:rPr>
              <a:t>mcpu</a:t>
            </a:r>
            <a:r>
              <a:rPr lang="en-US" altLang="zh-CN"/>
              <a:t>)</a:t>
            </a:r>
          </a:p>
          <a:p>
            <a:r>
              <a:rPr lang="zh-CN" altLang="en-US"/>
              <a:t>并没有 </a:t>
            </a:r>
            <a:r>
              <a:rPr lang="en-US" altLang="zh-CN"/>
              <a:t>MIPS R6 </a:t>
            </a:r>
            <a:r>
              <a:rPr lang="zh-CN" altLang="en-US"/>
              <a:t>硬件流入市场</a:t>
            </a:r>
          </a:p>
          <a:p>
            <a:pPr lvl="1"/>
            <a:r>
              <a:rPr lang="zh-CN" altLang="en-US"/>
              <a:t>开发工作只能借助 </a:t>
            </a:r>
            <a:r>
              <a:rPr lang="en-US" altLang="zh-CN"/>
              <a:t>QEMU </a:t>
            </a:r>
            <a:r>
              <a:rPr lang="zh-CN" altLang="en-US"/>
              <a:t>进行</a:t>
            </a:r>
          </a:p>
        </p:txBody>
      </p:sp>
    </p:spTree>
    <p:extLst>
      <p:ext uri="{BB962C8B-B14F-4D97-AF65-F5344CB8AC3E}">
        <p14:creationId xmlns:p14="http://schemas.microsoft.com/office/powerpoint/2010/main" val="369409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iSans">
      <a:majorFont>
        <a:latin typeface="MiSans"/>
        <a:ea typeface="MiSans"/>
        <a:cs typeface=""/>
      </a:majorFont>
      <a:minorFont>
        <a:latin typeface="MiSans"/>
        <a:ea typeface="MiSans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Helvetica Neue"/>
        <a:ea typeface="微软雅黑"/>
        <a:cs typeface=""/>
      </a:majorFont>
      <a:minorFont>
        <a:latin typeface="Helvetica Neue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template-20240523</Template>
  <TotalTime>170</TotalTime>
  <Words>1893</Words>
  <Application>Microsoft Office PowerPoint</Application>
  <PresentationFormat>自定义</PresentationFormat>
  <Paragraphs>204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MiSans</vt:lpstr>
      <vt:lpstr>MiSans Demibold</vt:lpstr>
      <vt:lpstr>MiSans Medium</vt:lpstr>
      <vt:lpstr>MiSans Normal</vt:lpstr>
      <vt:lpstr>等线</vt:lpstr>
      <vt:lpstr>Arial</vt:lpstr>
      <vt:lpstr>Calibri</vt:lpstr>
      <vt:lpstr>Helvetica Neue</vt:lpstr>
      <vt:lpstr>Source Code Pro</vt:lpstr>
      <vt:lpstr>Office 主题​​</vt:lpstr>
      <vt:lpstr>MIPS 发行版及 基础设施的现状与无奈</vt:lpstr>
      <vt:lpstr>曾经辉煌的 MIPS</vt:lpstr>
      <vt:lpstr>曾经辉煌的 MIPS</vt:lpstr>
      <vt:lpstr>衰落的王国：历史</vt:lpstr>
      <vt:lpstr>衰落的王国：历史</vt:lpstr>
      <vt:lpstr>衰落的王国：历史</vt:lpstr>
      <vt:lpstr>衰落的王国：现状</vt:lpstr>
      <vt:lpstr>衰落的王国：改革</vt:lpstr>
      <vt:lpstr>衰落的王国：改革</vt:lpstr>
      <vt:lpstr>短暂的繁荣：龙芯 3 号</vt:lpstr>
      <vt:lpstr>短暂的繁荣过后：无奈</vt:lpstr>
      <vt:lpstr>在我们手里的是…</vt:lpstr>
      <vt:lpstr>先了解现状</vt:lpstr>
      <vt:lpstr>改善现状</vt:lpstr>
      <vt:lpstr>心有余而力不足</vt:lpstr>
      <vt:lpstr>历史包袱：前浪死在沙滩上</vt:lpstr>
      <vt:lpstr>历史包袱：过时的 ABI 规范</vt:lpstr>
      <vt:lpstr>历史包袱：过时的 ABI 规范</vt:lpstr>
      <vt:lpstr>历史包袱：过时的 ABI 规范</vt:lpstr>
      <vt:lpstr>历史包袱：时常出错的工具链</vt:lpstr>
      <vt:lpstr>历史包袱：破而不立的 MIPS R6</vt:lpstr>
      <vt:lpstr>尴尬的结局</vt:lpstr>
      <vt:lpstr>PowerPoint 演示文稿</vt:lpstr>
      <vt:lpstr>衰落的王国：虚无的未来</vt:lpstr>
      <vt:lpstr>持续维护</vt:lpstr>
      <vt:lpstr>活在当下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MIPS 发行版及 基础设施的现状与无奈</dc:title>
  <dc:creator>嘟嘟 老</dc:creator>
  <cp:lastModifiedBy>嘟嘟 老</cp:lastModifiedBy>
  <cp:revision>6</cp:revision>
  <dcterms:created xsi:type="dcterms:W3CDTF">2024-07-03T06:49:32Z</dcterms:created>
  <dcterms:modified xsi:type="dcterms:W3CDTF">2024-07-14T07:21:53Z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2052-11.8.2.1132</vt:lpwstr>
  </property>
</Properties>
</file>