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7" r:id="rId15"/>
    <p:sldId id="278" r:id="rId16"/>
    <p:sldId id="279" r:id="rId17"/>
    <p:sldId id="266" r:id="rId18"/>
    <p:sldId id="280" r:id="rId19"/>
  </p:sldIdLst>
  <p:sldSz cx="11520170" cy="71989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135"/>
    <a:srgbClr val="420A0A"/>
    <a:srgbClr val="851515"/>
    <a:srgbClr val="672727"/>
    <a:srgbClr val="461A1A"/>
    <a:srgbClr val="501010"/>
    <a:srgbClr val="382828"/>
    <a:srgbClr val="CA463A"/>
    <a:srgbClr val="C9C1B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113" d="100"/>
          <a:sy n="113" d="100"/>
        </p:scale>
        <p:origin x="100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93665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2A3135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157895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2024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6498654" cy="720090"/>
            <a:chOff x="2053087" y="1201546"/>
            <a:chExt cx="5950795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zh-CN" sz="4000" dirty="0">
                  <a:solidFill>
                    <a:srgbClr val="2A3135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AOSCC 2024</a:t>
              </a:r>
              <a:endParaRPr lang="en-US" altLang="zh-CN" sz="4000" dirty="0">
                <a:solidFill>
                  <a:srgbClr val="2A3135"/>
                </a:solidFill>
                <a:latin typeface="MiSans Medium" charset="-122"/>
                <a:ea typeface="MiSans Medium" charset="-122"/>
                <a:cs typeface="Open Sans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5304796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5447604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欢迎</a:t>
              </a:r>
              <a:endParaRPr lang="zh-CN" altLang="en-US" sz="3800" dirty="0">
                <a:solidFill>
                  <a:srgbClr val="CA463A"/>
                </a:solidFill>
                <a:latin typeface="MiSans Medium" charset="-122"/>
                <a:ea typeface="MiSans Medium" charset="-122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22862" y="378817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9" y="1206607"/>
            <a:ext cx="4824536" cy="4103761"/>
          </a:xfrm>
        </p:spPr>
        <p:txBody>
          <a:bodyPr anchor="t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5976268" y="4517464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从草根来：“双非高校”社团的生存现状与思考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0000"/>
          </a:bodyPr>
          <a:p>
            <a:r>
              <a:rPr lang="zh-CN" altLang="en-US"/>
              <a:t>曲阜师范大学</a:t>
            </a:r>
            <a:r>
              <a:rPr lang="en-US" altLang="zh-CN"/>
              <a:t> </a:t>
            </a:r>
            <a:r>
              <a:rPr lang="zh-CN" altLang="en-US"/>
              <a:t>计算机爱好者协会</a:t>
            </a:r>
            <a:r>
              <a:rPr lang="en-US" altLang="zh-CN"/>
              <a:t> </a:t>
            </a:r>
            <a:r>
              <a:rPr lang="zh-CN" altLang="en-US"/>
              <a:t>建设实录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曲阜师范大学</a:t>
            </a:r>
            <a:r>
              <a:rPr lang="en-US" altLang="zh-CN"/>
              <a:t> </a:t>
            </a:r>
            <a:r>
              <a:rPr lang="zh-CN" altLang="en-US"/>
              <a:t>徐尔芃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社团成员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参与对外交流，</a:t>
            </a:r>
            <a:r>
              <a:rPr lang="zh-CN" altLang="en-US" strike="sngStrike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如参加</a:t>
            </a:r>
            <a:r>
              <a:rPr lang="en-US" altLang="zh-CN" strike="sngStrike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AOSCC</a:t>
            </a:r>
            <a:endParaRPr lang="zh-CN" altLang="en-US"/>
          </a:p>
          <a:p>
            <a:r>
              <a:rPr lang="zh-CN" altLang="en-US"/>
              <a:t>参加开源软件建设</a:t>
            </a:r>
            <a:endParaRPr lang="zh-CN" altLang="en-US"/>
          </a:p>
          <a:p>
            <a:pPr lvl="1"/>
            <a:r>
              <a:rPr lang="zh-CN" altLang="en-US"/>
              <a:t>水平不足可以参与宣传等非技术工作，扩大用户量</a:t>
            </a:r>
            <a:endParaRPr lang="zh-CN" altLang="en-US"/>
          </a:p>
          <a:p>
            <a:r>
              <a:rPr lang="zh-CN" altLang="en-US"/>
              <a:t>加入学习小组</a:t>
            </a:r>
            <a:endParaRPr lang="zh-CN" altLang="en-US"/>
          </a:p>
          <a:p>
            <a:pPr lvl="1"/>
            <a:r>
              <a:rPr lang="zh-CN" altLang="en-US"/>
              <a:t>主动参与校内信息化建设</a:t>
            </a:r>
            <a:endParaRPr lang="zh-CN" altLang="en-US"/>
          </a:p>
          <a:p>
            <a:pPr lvl="1"/>
            <a:r>
              <a:rPr lang="zh-CN" altLang="en-US"/>
              <a:t>参与官方与非官方软件开发</a:t>
            </a:r>
            <a:endParaRPr lang="zh-CN" altLang="en-US"/>
          </a:p>
          <a:p>
            <a:pPr lvl="2"/>
            <a:r>
              <a:rPr lang="zh-CN" altLang="en-US"/>
              <a:t>官方软件如“知新”平台（我校作业、考试系统）</a:t>
            </a:r>
            <a:endParaRPr lang="zh-CN" altLang="en-US"/>
          </a:p>
          <a:p>
            <a:pPr lvl="2"/>
            <a:r>
              <a:rPr lang="zh-CN" altLang="en-US"/>
              <a:t>非官方软件如“曲阜师范大学选课指北”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外联工作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接受社会捐赠</a:t>
            </a:r>
            <a:endParaRPr lang="zh-CN" altLang="en-US"/>
          </a:p>
          <a:p>
            <a:pPr lvl="1"/>
            <a:r>
              <a:rPr lang="zh-CN" altLang="en-US"/>
              <a:t>龙芯群友“波比龙”捐赠</a:t>
            </a:r>
            <a:r>
              <a:rPr lang="en-US" altLang="zh-CN"/>
              <a:t>3A6000</a:t>
            </a:r>
            <a:r>
              <a:rPr lang="zh-CN" altLang="en-US"/>
              <a:t>主板一张</a:t>
            </a:r>
            <a:endParaRPr lang="zh-CN" altLang="en-US"/>
          </a:p>
          <a:p>
            <a:r>
              <a:rPr lang="zh-CN" altLang="en-US"/>
              <a:t>参与“</a:t>
            </a:r>
            <a:r>
              <a:rPr lang="en-US" altLang="zh-CN"/>
              <a:t>103</a:t>
            </a:r>
            <a:r>
              <a:rPr lang="zh-CN" altLang="en-US"/>
              <a:t>机”讲解宣传工作</a:t>
            </a:r>
            <a:endParaRPr lang="zh-CN" altLang="en-US"/>
          </a:p>
          <a:p>
            <a:pPr lvl="1"/>
            <a:r>
              <a:rPr lang="zh-CN" altLang="en-US"/>
              <a:t>协助某大</a:t>
            </a:r>
            <a:r>
              <a:rPr lang="en-US" altLang="zh-CN"/>
              <a:t>up</a:t>
            </a:r>
            <a:r>
              <a:rPr lang="zh-CN" altLang="en-US"/>
              <a:t>制作讲解介绍视频</a:t>
            </a:r>
            <a:endParaRPr lang="zh-CN" altLang="en-US"/>
          </a:p>
          <a:p>
            <a:r>
              <a:rPr lang="zh-CN" altLang="en-US"/>
              <a:t>参与开源社区活动</a:t>
            </a:r>
            <a:endParaRPr lang="zh-CN" altLang="en-US"/>
          </a:p>
          <a:p>
            <a:pPr lvl="1"/>
            <a:r>
              <a:rPr lang="zh-CN" altLang="en-US"/>
              <a:t>三月份曾在校内举办讲座</a:t>
            </a:r>
            <a:endParaRPr lang="zh-CN" altLang="en-US"/>
          </a:p>
          <a:p>
            <a:r>
              <a:rPr lang="zh-CN" altLang="en-US"/>
              <a:t>参加跨校交流互动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社团财产与设备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学校提供的经费不够采购使用</a:t>
            </a:r>
            <a:endParaRPr lang="zh-CN" altLang="en-US"/>
          </a:p>
          <a:p>
            <a:r>
              <a:rPr lang="zh-CN" altLang="en-US"/>
              <a:t>部分社员手中存在大量过时硬件</a:t>
            </a:r>
            <a:endParaRPr lang="zh-CN" altLang="en-US"/>
          </a:p>
          <a:p>
            <a:pPr lvl="1"/>
            <a:r>
              <a:rPr lang="zh-CN" altLang="en-US" sz="2400"/>
              <a:t>用之无味，弃之可惜</a:t>
            </a:r>
            <a:endParaRPr lang="zh-CN" altLang="en-US" sz="2400"/>
          </a:p>
          <a:p>
            <a:pPr marL="431800" lvl="1" algn="l">
              <a:spcBef>
                <a:spcPts val="945"/>
              </a:spcBef>
              <a:buClrTx/>
              <a:buSzTx/>
            </a:pPr>
            <a:r>
              <a:rPr lang="zh-CN" altLang="en-US" sz="2800"/>
              <a:t>学院设备更新换代，部分设备淘汰但并未报废</a:t>
            </a:r>
            <a:endParaRPr lang="zh-CN" altLang="en-US" sz="2800"/>
          </a:p>
          <a:p>
            <a:pPr marL="431800" lvl="1" algn="l">
              <a:spcBef>
                <a:spcPts val="945"/>
              </a:spcBef>
              <a:buClrTx/>
              <a:buSzTx/>
            </a:pPr>
            <a:r>
              <a:rPr lang="zh-CN" altLang="en-US" sz="2800"/>
              <a:t>社会人士有意向捐赠财产</a:t>
            </a:r>
            <a:endParaRPr lang="zh-CN" altLang="en-US" sz="2800"/>
          </a:p>
          <a:p>
            <a:pPr marL="431800" lvl="1" algn="l">
              <a:spcBef>
                <a:spcPts val="945"/>
              </a:spcBef>
              <a:buClrTx/>
              <a:buSzTx/>
            </a:pPr>
            <a:endParaRPr lang="zh-CN" altLang="en-US" sz="2800"/>
          </a:p>
          <a:p>
            <a:pPr marL="431800" lvl="1" algn="l">
              <a:spcBef>
                <a:spcPts val="945"/>
              </a:spcBef>
              <a:buClrTx/>
              <a:buSzTx/>
            </a:pPr>
            <a:endParaRPr lang="zh-CN" altLang="en-US" sz="2800"/>
          </a:p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社团财产与设备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过时硬件再分配</a:t>
            </a:r>
            <a:endParaRPr lang="zh-CN" altLang="en-US"/>
          </a:p>
          <a:p>
            <a:pPr lvl="1"/>
            <a:r>
              <a:rPr lang="zh-CN" altLang="en-US"/>
              <a:t>接收了一台奔腾</a:t>
            </a:r>
            <a:r>
              <a:rPr lang="en-US" altLang="zh-CN"/>
              <a:t>IV</a:t>
            </a:r>
            <a:r>
              <a:rPr lang="zh-CN" altLang="en-US"/>
              <a:t>、一台</a:t>
            </a:r>
            <a:r>
              <a:rPr lang="en-US" altLang="zh-CN"/>
              <a:t>ivb</a:t>
            </a:r>
            <a:r>
              <a:rPr lang="zh-CN" altLang="en-US"/>
              <a:t>台式机、一台龙虾</a:t>
            </a:r>
            <a:r>
              <a:rPr lang="en-US" altLang="zh-CN"/>
              <a:t>2F</a:t>
            </a:r>
            <a:endParaRPr lang="zh-CN" altLang="en-US"/>
          </a:p>
          <a:p>
            <a:pPr marL="431800" lvl="1" algn="l">
              <a:spcBef>
                <a:spcPts val="945"/>
              </a:spcBef>
              <a:buClrTx/>
              <a:buSzTx/>
            </a:pPr>
            <a:r>
              <a:rPr lang="zh-CN" altLang="en-US" sz="2800"/>
              <a:t>社员主动爆金币</a:t>
            </a:r>
            <a:endParaRPr lang="zh-CN" altLang="en-US" sz="2800"/>
          </a:p>
          <a:p>
            <a:pPr marL="889000" lvl="2" algn="l">
              <a:spcBef>
                <a:spcPts val="945"/>
              </a:spcBef>
              <a:buClrTx/>
              <a:buSzTx/>
            </a:pPr>
            <a:r>
              <a:rPr lang="zh-CN" altLang="en-US" sz="2330"/>
              <a:t>为3A6000配部件</a:t>
            </a:r>
            <a:endParaRPr lang="zh-CN" altLang="en-US" sz="2330"/>
          </a:p>
          <a:p>
            <a:pPr marL="889000" lvl="2" algn="l">
              <a:spcBef>
                <a:spcPts val="945"/>
              </a:spcBef>
              <a:buClrTx/>
              <a:buSzTx/>
            </a:pPr>
            <a:r>
              <a:rPr lang="zh-CN" altLang="en-US" sz="2330"/>
              <a:t>捐赠一对服务器和一台兆芯</a:t>
            </a:r>
            <a:r>
              <a:rPr lang="en-US" altLang="zh-CN" sz="2330"/>
              <a:t> KX-U5580</a:t>
            </a:r>
            <a:endParaRPr lang="zh-CN" altLang="en-US" sz="2330"/>
          </a:p>
          <a:p>
            <a:pPr marL="431800" lvl="1" algn="l">
              <a:spcBef>
                <a:spcPts val="945"/>
              </a:spcBef>
              <a:buClrTx/>
              <a:buSzTx/>
            </a:pPr>
            <a:r>
              <a:rPr lang="zh-CN" altLang="en-US" sz="2800"/>
              <a:t>学院财产大利旧</a:t>
            </a:r>
            <a:endParaRPr lang="zh-CN" altLang="en-US" sz="2800"/>
          </a:p>
          <a:p>
            <a:pPr marL="889000" lvl="2" algn="l">
              <a:spcBef>
                <a:spcPts val="945"/>
              </a:spcBef>
              <a:buClrTx/>
              <a:buSzTx/>
            </a:pPr>
            <a:r>
              <a:rPr lang="zh-CN" altLang="en-US" sz="2330"/>
              <a:t>从学院淘汰但并未报废的设备，由社团借用</a:t>
            </a:r>
            <a:endParaRPr lang="zh-CN" altLang="en-US" sz="2330"/>
          </a:p>
          <a:p>
            <a:pPr marL="889000" lvl="2" algn="l">
              <a:spcBef>
                <a:spcPts val="945"/>
              </a:spcBef>
              <a:buClrTx/>
              <a:buSzTx/>
            </a:pPr>
            <a:r>
              <a:rPr lang="zh-CN" altLang="en-US" sz="2330"/>
              <a:t>讲解原理，阐述功能，搭建实验</a:t>
            </a:r>
            <a:endParaRPr lang="zh-CN" alt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特色活动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国产计算机展会</a:t>
            </a:r>
            <a:endParaRPr lang="zh-CN" altLang="en-US"/>
          </a:p>
          <a:p>
            <a:pPr lvl="1"/>
            <a:r>
              <a:rPr lang="zh-CN" altLang="en-US"/>
              <a:t>社区捐赠的</a:t>
            </a:r>
            <a:r>
              <a:rPr lang="en-US" altLang="zh-CN"/>
              <a:t>3A6000</a:t>
            </a:r>
            <a:r>
              <a:rPr lang="zh-CN" altLang="en-US"/>
              <a:t>，退役的鲲鹏</a:t>
            </a:r>
            <a:r>
              <a:rPr lang="en-US" altLang="zh-CN"/>
              <a:t>920</a:t>
            </a:r>
            <a:r>
              <a:rPr lang="zh-CN" altLang="en-US"/>
              <a:t>办公机</a:t>
            </a:r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zh-CN" altLang="en-US"/>
              <a:t>几张展板，讲解“创”路上的故事</a:t>
            </a:r>
            <a:endParaRPr lang="zh-CN" altLang="en-US"/>
          </a:p>
          <a:p>
            <a:pPr lvl="1"/>
            <a:r>
              <a:rPr lang="zh-CN" altLang="en-US"/>
              <a:t>从</a:t>
            </a:r>
            <a:r>
              <a:rPr lang="en-US" altLang="zh-CN"/>
              <a:t>103</a:t>
            </a:r>
            <a:r>
              <a:rPr lang="zh-CN" altLang="en-US"/>
              <a:t>机的仿制到现今的国产计算机们</a:t>
            </a:r>
            <a:endParaRPr lang="zh-CN" altLang="en-US"/>
          </a:p>
          <a:p>
            <a:pPr lvl="1"/>
            <a:endParaRPr lang="zh-CN" altLang="en-US"/>
          </a:p>
        </p:txBody>
      </p:sp>
      <p:pic>
        <p:nvPicPr>
          <p:cNvPr id="4" name="图片 3" descr="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4031615"/>
            <a:ext cx="2733040" cy="2049780"/>
          </a:xfrm>
          <a:prstGeom prst="rect">
            <a:avLst/>
          </a:prstGeom>
        </p:spPr>
      </p:pic>
      <p:pic>
        <p:nvPicPr>
          <p:cNvPr id="5" name="图片 4" descr="A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290" y="4040505"/>
            <a:ext cx="2044700" cy="2044700"/>
          </a:xfrm>
          <a:prstGeom prst="rect">
            <a:avLst/>
          </a:prstGeom>
        </p:spPr>
      </p:pic>
      <p:pic>
        <p:nvPicPr>
          <p:cNvPr id="6" name="图片 5" descr="lo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4001770"/>
            <a:ext cx="1774190" cy="20802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特色活动</a:t>
            </a:r>
            <a:endParaRPr lang="zh-CN" altLang="en-US"/>
          </a:p>
        </p:txBody>
      </p:sp>
      <p:pic>
        <p:nvPicPr>
          <p:cNvPr id="5" name="图片 4" descr="zhanhu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2825" y="1933575"/>
            <a:ext cx="5951220" cy="2696845"/>
          </a:xfrm>
          <a:prstGeom prst="rect">
            <a:avLst/>
          </a:prstGeom>
        </p:spPr>
      </p:pic>
      <p:pic>
        <p:nvPicPr>
          <p:cNvPr id="4" name="内容占位符 3" descr="zhanhui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3786505"/>
            <a:ext cx="5954395" cy="2698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7110" y="2100580"/>
            <a:ext cx="36455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MiSans Demibold" charset="-122"/>
                <a:ea typeface="MiSans Demibold" charset="-122"/>
              </a:rPr>
              <a:t> </a:t>
            </a:r>
            <a:r>
              <a:rPr lang="zh-CN" altLang="en-US" sz="2800">
                <a:latin typeface="MiSans Demibold" charset="-122"/>
                <a:ea typeface="MiSans Demibold" charset="-122"/>
              </a:rPr>
              <a:t>国产电子计算机展会</a:t>
            </a:r>
            <a:endParaRPr lang="zh-CN" altLang="en-US" sz="2800">
              <a:latin typeface="MiSans Demibold" charset="-122"/>
              <a:ea typeface="MiSans Demibold" charset="-122"/>
            </a:endParaRPr>
          </a:p>
          <a:p>
            <a:r>
              <a:rPr lang="zh-CN" altLang="en-US" sz="2800">
                <a:latin typeface="MiSans Demibold" charset="-122"/>
                <a:ea typeface="MiSans Demibold" charset="-122"/>
              </a:rPr>
              <a:t>（</a:t>
            </a:r>
            <a:r>
              <a:rPr lang="en-US" altLang="zh-CN" sz="2800">
                <a:latin typeface="MiSans Demibold" charset="-122"/>
                <a:ea typeface="MiSans Demibold" charset="-122"/>
              </a:rPr>
              <a:t>2023.6 / 2024.6</a:t>
            </a:r>
            <a:r>
              <a:rPr lang="zh-CN" altLang="en-US" sz="2800">
                <a:latin typeface="MiSans Demibold" charset="-122"/>
                <a:ea typeface="MiSans Demibold" charset="-122"/>
              </a:rPr>
              <a:t>）</a:t>
            </a:r>
            <a:endParaRPr lang="zh-CN" altLang="en-US" sz="2800">
              <a:latin typeface="MiSans Demibold" charset="-122"/>
              <a:ea typeface="MiSans Demibold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未来规划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翻书，发掘</a:t>
            </a:r>
            <a:r>
              <a:rPr lang="en-US" altLang="zh-CN"/>
              <a:t>103</a:t>
            </a:r>
            <a:r>
              <a:rPr lang="zh-CN" altLang="en-US"/>
              <a:t>机的价值</a:t>
            </a:r>
            <a:endParaRPr lang="zh-CN" altLang="en-US"/>
          </a:p>
          <a:p>
            <a:r>
              <a:rPr lang="zh-CN" altLang="en-US"/>
              <a:t>继续参与开源软件建设</a:t>
            </a:r>
            <a:endParaRPr lang="zh-CN" altLang="en-US"/>
          </a:p>
          <a:p>
            <a:r>
              <a:rPr lang="zh-CN" altLang="en-US"/>
              <a:t>参与各类社区活动</a:t>
            </a:r>
            <a:endParaRPr lang="zh-CN" altLang="en-US"/>
          </a:p>
          <a:p>
            <a:r>
              <a:rPr lang="zh-CN" altLang="en-US"/>
              <a:t>通过社团内经验交流和学习指导，提升社员个人素养，与课程知识互补</a:t>
            </a:r>
            <a:endParaRPr lang="zh-CN" altLang="en-US"/>
          </a:p>
          <a:p>
            <a:r>
              <a:rPr lang="zh-CN" altLang="en-US"/>
              <a:t>开办讲座和展会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退休感悟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累，真的累</a:t>
            </a:r>
            <a:endParaRPr lang="zh-CN" altLang="en-US"/>
          </a:p>
          <a:p>
            <a:pPr lvl="1"/>
            <a:r>
              <a:rPr lang="zh-CN" altLang="en-US"/>
              <a:t>小组工作很多情况下比自己做慢得多</a:t>
            </a:r>
            <a:endParaRPr lang="zh-CN" altLang="en-US"/>
          </a:p>
          <a:p>
            <a:r>
              <a:rPr lang="zh-CN" altLang="en-US"/>
              <a:t>没有稳定的资金支持，社团办不长久</a:t>
            </a:r>
            <a:endParaRPr lang="zh-CN" altLang="en-US"/>
          </a:p>
          <a:p>
            <a:pPr lvl="1"/>
            <a:r>
              <a:rPr lang="zh-CN" altLang="en-US"/>
              <a:t>没钱就没活动，没活动就没人捐赠，恶性循环</a:t>
            </a:r>
            <a:r>
              <a:rPr lang="en-US" altLang="zh-CN"/>
              <a:t>……</a:t>
            </a:r>
            <a:endParaRPr lang="zh-CN" altLang="en-US"/>
          </a:p>
          <a:p>
            <a:r>
              <a:rPr lang="zh-CN" altLang="en-US"/>
              <a:t>组织工作需要效率，工具的效率和人的效率</a:t>
            </a:r>
            <a:endParaRPr lang="zh-CN" altLang="en-US"/>
          </a:p>
          <a:p>
            <a:r>
              <a:rPr lang="zh-CN" altLang="en-US"/>
              <a:t>每个社团都有自己的难处，需要自己找方法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自我介绍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普通本科生一枚</a:t>
            </a:r>
            <a:endParaRPr lang="zh-CN" altLang="en-US"/>
          </a:p>
          <a:p>
            <a:r>
              <a:rPr lang="zh-CN" altLang="en-US"/>
              <a:t>创</a:t>
            </a:r>
            <a:r>
              <a:rPr lang="en-US" altLang="zh-CN"/>
              <a:t> &amp; </a:t>
            </a:r>
            <a:r>
              <a:rPr lang="zh-CN" altLang="en-US"/>
              <a:t>复古计算机</a:t>
            </a:r>
            <a:r>
              <a:rPr lang="en-US" altLang="zh-CN"/>
              <a:t> </a:t>
            </a:r>
            <a:r>
              <a:rPr lang="zh-CN" altLang="en-US"/>
              <a:t>爱好者</a:t>
            </a:r>
            <a:endParaRPr lang="zh-CN" altLang="en-US"/>
          </a:p>
          <a:p>
            <a:r>
              <a:rPr lang="zh-CN" altLang="en-US" strike="sngStrike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网络中心牛马一只</a:t>
            </a:r>
            <a:endParaRPr lang="zh-CN" altLang="en-US" strike="sngStrike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我们的历史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2003 </a:t>
            </a:r>
            <a:r>
              <a:rPr lang="zh-CN" altLang="en-US"/>
              <a:t>年创建于曲阜师范大学日照校区</a:t>
            </a:r>
            <a:endParaRPr lang="zh-CN" altLang="en-US"/>
          </a:p>
          <a:p>
            <a:pPr lvl="1"/>
            <a:r>
              <a:rPr lang="zh-CN" altLang="en-US" sz="2400"/>
              <a:t>此时社团的性质为“公益服务”</a:t>
            </a:r>
            <a:endParaRPr lang="zh-CN" altLang="en-US"/>
          </a:p>
          <a:p>
            <a:r>
              <a:rPr lang="en-US" altLang="zh-CN"/>
              <a:t>2015</a:t>
            </a:r>
            <a:r>
              <a:rPr lang="zh-CN" altLang="en-US"/>
              <a:t>年，社团迁移到曲阜</a:t>
            </a:r>
            <a:endParaRPr lang="zh-CN" altLang="en-US"/>
          </a:p>
          <a:p>
            <a:pPr lvl="1"/>
            <a:r>
              <a:rPr lang="zh-CN" altLang="en-US"/>
              <a:t>此时仍然是“公益服务”</a:t>
            </a:r>
            <a:endParaRPr lang="zh-CN" altLang="en-US"/>
          </a:p>
          <a:p>
            <a:r>
              <a:rPr lang="en-US" altLang="zh-CN"/>
              <a:t>2022</a:t>
            </a:r>
            <a:r>
              <a:rPr lang="zh-CN" altLang="en-US"/>
              <a:t>年，社团登记改变性质</a:t>
            </a:r>
            <a:endParaRPr lang="zh-CN" altLang="en-US"/>
          </a:p>
          <a:p>
            <a:pPr lvl="1"/>
            <a:r>
              <a:rPr lang="zh-CN" altLang="en-US" sz="2400"/>
              <a:t>改成了“学术科技类”</a:t>
            </a:r>
            <a:endParaRPr lang="en-US" altLang="zh-CN"/>
          </a:p>
          <a:p>
            <a:r>
              <a:rPr lang="en-US" altLang="zh-CN"/>
              <a:t>2023</a:t>
            </a:r>
            <a:r>
              <a:rPr lang="zh-CN" altLang="en-US"/>
              <a:t>年，我担任社团负责人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a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4320" y="2447290"/>
            <a:ext cx="2842895" cy="2842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遇到的问题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学校重视度不足</a:t>
            </a:r>
            <a:endParaRPr lang="zh-CN" altLang="en-US"/>
          </a:p>
          <a:p>
            <a:pPr lvl="1"/>
            <a:r>
              <a:rPr lang="zh-CN" altLang="en-US"/>
              <a:t>计算机社团在以文科为主的师范类院校，存在必然的问题</a:t>
            </a:r>
            <a:endParaRPr lang="zh-CN" altLang="en-US"/>
          </a:p>
          <a:p>
            <a:r>
              <a:rPr lang="zh-CN" altLang="en-US"/>
              <a:t>人员水平参差不齐</a:t>
            </a:r>
            <a:endParaRPr lang="zh-CN" altLang="en-US"/>
          </a:p>
          <a:p>
            <a:pPr lvl="1"/>
            <a:r>
              <a:rPr lang="zh-CN" altLang="en-US">
                <a:solidFill>
                  <a:schemeClr val="tx1"/>
                </a:solidFill>
              </a:rPr>
              <a:t>入学前缺乏对外交流，缺乏经验和能力</a:t>
            </a:r>
            <a:endParaRPr lang="zh-CN" altLang="en-US">
              <a:solidFill>
                <a:srgbClr val="FF0000"/>
              </a:solidFill>
            </a:endParaRPr>
          </a:p>
          <a:p>
            <a:pPr lvl="1"/>
            <a:r>
              <a:rPr lang="zh-CN" altLang="en-US"/>
              <a:t>很多同学来我校前家中甚至没有电脑</a:t>
            </a:r>
            <a:endParaRPr lang="zh-CN" altLang="en-US"/>
          </a:p>
          <a:p>
            <a:r>
              <a:rPr lang="zh-CN" altLang="en-US"/>
              <a:t>资金长期短缺</a:t>
            </a:r>
            <a:endParaRPr lang="zh-CN" altLang="en-US"/>
          </a:p>
          <a:p>
            <a:pPr lvl="1"/>
            <a:r>
              <a:rPr lang="zh-CN" altLang="en-US"/>
              <a:t>我接手时，社团账上只有</a:t>
            </a:r>
            <a:r>
              <a:rPr lang="en-US" altLang="zh-CN"/>
              <a:t>107.4</a:t>
            </a:r>
            <a:r>
              <a:rPr lang="zh-CN" altLang="en-US"/>
              <a:t>元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对应的解决办法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知名度：</a:t>
            </a:r>
            <a:r>
              <a:rPr lang="en-US" altLang="zh-CN"/>
              <a:t>    </a:t>
            </a:r>
            <a:r>
              <a:rPr lang="zh-CN" altLang="en-US"/>
              <a:t>以服务增加校内影响力</a:t>
            </a:r>
            <a:endParaRPr lang="zh-CN" altLang="en-US"/>
          </a:p>
          <a:p>
            <a:r>
              <a:rPr lang="zh-CN" altLang="en-US"/>
              <a:t>社团组织：从非技术到技术</a:t>
            </a:r>
            <a:endParaRPr lang="zh-CN" altLang="en-US"/>
          </a:p>
          <a:p>
            <a:r>
              <a:rPr lang="zh-CN" altLang="en-US"/>
              <a:t>负责人：</a:t>
            </a:r>
            <a:r>
              <a:rPr lang="en-US" altLang="zh-CN"/>
              <a:t>    </a:t>
            </a:r>
            <a:r>
              <a:rPr lang="zh-CN" altLang="en-US"/>
              <a:t>提供技术指导、学习规划</a:t>
            </a:r>
            <a:endParaRPr lang="zh-CN" altLang="en-US"/>
          </a:p>
          <a:p>
            <a:r>
              <a:rPr lang="zh-CN" altLang="en-US"/>
              <a:t>社团成员：开阔视野，参与对外交流</a:t>
            </a:r>
            <a:endParaRPr lang="zh-CN" altLang="en-US"/>
          </a:p>
          <a:p>
            <a:r>
              <a:rPr lang="zh-CN" altLang="en-US"/>
              <a:t>外联工作：打开窗口，参与对话</a:t>
            </a:r>
            <a:endParaRPr lang="zh-CN" altLang="en-US"/>
          </a:p>
          <a:p>
            <a:r>
              <a:rPr lang="zh-CN" altLang="en-US"/>
              <a:t>社团财产：社会捐赠和社员的电子垃圾</a:t>
            </a:r>
            <a:endParaRPr lang="zh-CN" altLang="en-US"/>
          </a:p>
          <a:p>
            <a:r>
              <a:rPr lang="zh-CN" altLang="en-US"/>
              <a:t>社团活动：国产计算机展会等特色活动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社团组织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从志愿服务到组织竞赛再到钻研技术</a:t>
            </a:r>
            <a:endParaRPr lang="zh-CN" altLang="en-US"/>
          </a:p>
          <a:p>
            <a:r>
              <a:rPr lang="zh-CN" altLang="en-US"/>
              <a:t>成立工作小组和学习小组</a:t>
            </a:r>
            <a:endParaRPr lang="zh-CN" altLang="en-US"/>
          </a:p>
          <a:p>
            <a:pPr lvl="1"/>
            <a:r>
              <a:rPr lang="zh-CN" altLang="en-US"/>
              <a:t>工作小组：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社团对外活动的主要参与组织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  <a:p>
            <a:pPr marL="971550" lvl="2" indent="0">
              <a:buNone/>
            </a:pP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	</a:t>
            </a:r>
            <a:r>
              <a:rPr lang="zh-CN" altLang="en-US" sz="2000" strike="sngStrike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应付日常修电脑服务</a:t>
            </a:r>
            <a:endParaRPr lang="zh-CN" altLang="en-US"/>
          </a:p>
          <a:p>
            <a:pPr lvl="1"/>
            <a:r>
              <a:rPr lang="zh-CN" altLang="en-US"/>
              <a:t>学习小组：以爱好为主，学习、研究、参赛</a:t>
            </a:r>
            <a:endParaRPr lang="zh-CN" altLang="en-US"/>
          </a:p>
          <a:p>
            <a:pPr marL="971550" lvl="2" indent="0">
              <a:buNone/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	</a:t>
            </a:r>
            <a:r>
              <a:rPr lang="zh-CN" altLang="en-US" strike="sngStrike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随便水水比赛</a:t>
            </a:r>
            <a:r>
              <a:rPr lang="en-US" altLang="zh-CN" strike="sngStrike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 </a:t>
            </a:r>
            <a:endParaRPr lang="zh-CN" altLang="en-US"/>
          </a:p>
          <a:p>
            <a:r>
              <a:rPr lang="zh-CN" altLang="en-US"/>
              <a:t>重新修订社团章程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工作小组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技术管理组</a:t>
            </a:r>
            <a:endParaRPr lang="zh-CN" altLang="en-US"/>
          </a:p>
          <a:p>
            <a:pPr lvl="1"/>
            <a:r>
              <a:rPr lang="zh-CN" altLang="en-US" sz="2400"/>
              <a:t>指导学习小组，“车炮场日”</a:t>
            </a:r>
            <a:endParaRPr lang="zh-CN" altLang="en-US"/>
          </a:p>
          <a:p>
            <a:r>
              <a:rPr lang="zh-CN" altLang="en-US"/>
              <a:t>后勤组</a:t>
            </a:r>
            <a:endParaRPr lang="zh-CN" altLang="en-US"/>
          </a:p>
          <a:p>
            <a:pPr lvl="1"/>
            <a:r>
              <a:rPr lang="zh-CN" altLang="en-US"/>
              <a:t>场地搭设等</a:t>
            </a:r>
            <a:endParaRPr lang="zh-CN" altLang="en-US"/>
          </a:p>
          <a:p>
            <a:r>
              <a:rPr lang="zh-CN" altLang="en-US"/>
              <a:t>书记组</a:t>
            </a:r>
            <a:endParaRPr lang="zh-CN" altLang="en-US"/>
          </a:p>
          <a:p>
            <a:pPr lvl="1"/>
            <a:r>
              <a:rPr lang="zh-CN" altLang="en-US" sz="2400"/>
              <a:t>撰写社团文字资料</a:t>
            </a:r>
            <a:endParaRPr lang="zh-CN" altLang="en-US"/>
          </a:p>
          <a:p>
            <a:r>
              <a:rPr lang="zh-CN" altLang="en-US"/>
              <a:t>外联组</a:t>
            </a:r>
            <a:endParaRPr lang="zh-CN" altLang="en-US"/>
          </a:p>
          <a:p>
            <a:pPr lvl="1"/>
            <a:r>
              <a:rPr lang="zh-CN" altLang="en-US" sz="2400"/>
              <a:t>对外交流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60085" y="1798955"/>
            <a:ext cx="3942715" cy="4286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MiSans Medium" charset="-122"/>
                <a:ea typeface="MiSans Medium" charset="-122"/>
              </a:rPr>
              <a:t>活动流程：</a:t>
            </a:r>
            <a:endParaRPr lang="zh-CN" altLang="en-US" sz="2000">
              <a:latin typeface="MiSans Medium" charset="-122"/>
              <a:ea typeface="MiSans Medium" charset="-122"/>
            </a:endParaRPr>
          </a:p>
          <a:p>
            <a:r>
              <a:rPr lang="zh-CN" altLang="en-US">
                <a:latin typeface="MiSans Medium" charset="-122"/>
                <a:ea typeface="MiSans Medium" charset="-122"/>
              </a:rPr>
              <a:t>以</a:t>
            </a:r>
            <a:r>
              <a:rPr lang="en-US" altLang="zh-CN">
                <a:latin typeface="MiSans Medium" charset="-122"/>
                <a:ea typeface="MiSans Medium" charset="-122"/>
              </a:rPr>
              <a:t> </a:t>
            </a:r>
            <a:r>
              <a:rPr lang="zh-CN" altLang="en-US">
                <a:latin typeface="MiSans Medium" charset="-122"/>
                <a:ea typeface="MiSans Medium" charset="-122"/>
              </a:rPr>
              <a:t>国产计算机展会</a:t>
            </a:r>
            <a:r>
              <a:rPr lang="en-US" altLang="zh-CN">
                <a:latin typeface="MiSans Medium" charset="-122"/>
                <a:ea typeface="MiSans Medium" charset="-122"/>
              </a:rPr>
              <a:t> </a:t>
            </a:r>
            <a:r>
              <a:rPr lang="zh-CN" altLang="en-US">
                <a:latin typeface="MiSans Medium" charset="-122"/>
                <a:ea typeface="MiSans Medium" charset="-122"/>
              </a:rPr>
              <a:t>为例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r>
              <a:rPr lang="en-US" altLang="zh-CN">
                <a:latin typeface="MiSans Medium" charset="-122"/>
                <a:ea typeface="MiSans Medium" charset="-122"/>
              </a:rPr>
              <a:t>   </a:t>
            </a:r>
            <a:r>
              <a:rPr lang="zh-CN" altLang="en-US">
                <a:latin typeface="MiSans Medium" charset="-122"/>
                <a:ea typeface="MiSans Medium" charset="-122"/>
              </a:rPr>
              <a:t>活动准备：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indent="457200"/>
            <a:r>
              <a:rPr lang="zh-CN" altLang="en-US">
                <a:latin typeface="MiSans Medium" charset="-122"/>
                <a:ea typeface="MiSans Medium" charset="-122"/>
              </a:rPr>
              <a:t>各组组长开会讨论，确定活动类型为“展示会”，展示内容为社团现有的国产计算机；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indent="457200"/>
            <a:r>
              <a:rPr lang="zh-CN" altLang="en-US">
                <a:latin typeface="MiSans Medium" charset="-122"/>
                <a:ea typeface="MiSans Medium" charset="-122"/>
              </a:rPr>
              <a:t>书记组撰写本次社团活动申请表和策划书，交至团委报批；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indent="457200"/>
            <a:r>
              <a:rPr lang="zh-CN" altLang="en-US">
                <a:latin typeface="MiSans Medium" charset="-122"/>
                <a:ea typeface="MiSans Medium" charset="-122"/>
              </a:rPr>
              <a:t>媒体组负责宣传本次展会活动；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indent="457200"/>
            <a:r>
              <a:rPr lang="zh-CN" altLang="en-US">
                <a:latin typeface="MiSans Medium" charset="-122"/>
                <a:ea typeface="MiSans Medium" charset="-122"/>
              </a:rPr>
              <a:t>技术组准备讲稿和展板；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indent="457200"/>
            <a:r>
              <a:rPr lang="zh-CN" altLang="en-US">
                <a:latin typeface="MiSans Medium" charset="-122"/>
                <a:ea typeface="MiSans Medium" charset="-122"/>
              </a:rPr>
              <a:t>后勤组负责采购需求项。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indent="0" fontAlgn="auto"/>
            <a:r>
              <a:rPr lang="en-US" altLang="zh-CN">
                <a:latin typeface="MiSans Medium" charset="-122"/>
                <a:ea typeface="MiSans Medium" charset="-122"/>
              </a:rPr>
              <a:t>   </a:t>
            </a:r>
            <a:r>
              <a:rPr lang="zh-CN" altLang="en-US">
                <a:latin typeface="MiSans Medium" charset="-122"/>
                <a:ea typeface="MiSans Medium" charset="-122"/>
              </a:rPr>
              <a:t>活动当日早晨：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indent="457200" fontAlgn="auto"/>
            <a:r>
              <a:rPr lang="zh-CN" altLang="en-US">
                <a:latin typeface="MiSans Medium" charset="-122"/>
                <a:ea typeface="MiSans Medium" charset="-122"/>
              </a:rPr>
              <a:t>后勤组布设场地，搬桌子和展板；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indent="457200" fontAlgn="auto"/>
            <a:r>
              <a:rPr lang="zh-CN" altLang="en-US">
                <a:latin typeface="MiSans Medium" charset="-122"/>
                <a:ea typeface="MiSans Medium" charset="-122"/>
              </a:rPr>
              <a:t>技术组负责讲解和协助操作。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r>
              <a:rPr lang="zh-CN" altLang="en-US">
                <a:latin typeface="MiSans Medium" charset="-122"/>
                <a:ea typeface="MiSans Medium" charset="-122"/>
              </a:rPr>
              <a:t>活动结束后统一收摊。</a:t>
            </a:r>
            <a:endParaRPr lang="zh-CN" altLang="en-US">
              <a:latin typeface="MiSans Medium" charset="-122"/>
              <a:ea typeface="MiSans Medium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学习小组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web</a:t>
            </a:r>
            <a:r>
              <a:rPr lang="zh-CN" altLang="en-US"/>
              <a:t>开发小组</a:t>
            </a:r>
            <a:endParaRPr lang="en-US" altLang="zh-CN"/>
          </a:p>
          <a:p>
            <a:r>
              <a:rPr lang="zh-CN" altLang="en-US"/>
              <a:t>嵌入式组</a:t>
            </a:r>
            <a:endParaRPr lang="zh-CN" altLang="en-US"/>
          </a:p>
          <a:p>
            <a:r>
              <a:rPr lang="zh-CN" altLang="en-US"/>
              <a:t>文档编写组</a:t>
            </a:r>
            <a:endParaRPr lang="zh-CN" altLang="en-US"/>
          </a:p>
          <a:p>
            <a:r>
              <a:rPr lang="zh-CN" altLang="en-US"/>
              <a:t>比赛</a:t>
            </a:r>
            <a:endParaRPr lang="zh-CN" altLang="en-US"/>
          </a:p>
          <a:p>
            <a:pPr lvl="1"/>
            <a:r>
              <a:rPr lang="zh-CN" altLang="en-US"/>
              <a:t>为比赛学习、在比赛中学习难以获得提升</a:t>
            </a:r>
            <a:endParaRPr lang="zh-CN" altLang="en-US"/>
          </a:p>
          <a:p>
            <a:pPr lvl="1"/>
            <a:r>
              <a:rPr lang="zh-CN" altLang="en-US"/>
              <a:t>把日常学习内容用于比赛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78960" y="2087245"/>
            <a:ext cx="4537710" cy="1800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MiSans Medium" charset="-122"/>
                <a:ea typeface="MiSans Medium" charset="-122"/>
              </a:rPr>
              <a:t>以老带新，“四年级学生是你们的老大哥！”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r>
              <a:rPr lang="zh-CN" altLang="en-US">
                <a:latin typeface="MiSans Medium" charset="-122"/>
                <a:ea typeface="MiSans Medium" charset="-122"/>
              </a:rPr>
              <a:t>新成员接受培训后，接手以前的项目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r>
              <a:rPr lang="zh-CN" altLang="en-US">
                <a:latin typeface="MiSans Medium" charset="-122"/>
                <a:ea typeface="MiSans Medium" charset="-122"/>
              </a:rPr>
              <a:t>在项目中成长，比学习什么都快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r>
              <a:rPr lang="zh-CN" altLang="en-US">
                <a:latin typeface="MiSans Medium" charset="-122"/>
                <a:ea typeface="MiSans Medium" charset="-122"/>
              </a:rPr>
              <a:t>用到什么学什么（除了比赛）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endParaRPr lang="zh-CN" altLang="en-US">
              <a:latin typeface="MiSans Medium" charset="-122"/>
              <a:ea typeface="MiSans Medium" charset="-122"/>
            </a:endParaRPr>
          </a:p>
          <a:p>
            <a:r>
              <a:rPr lang="zh-CN" altLang="en-US">
                <a:latin typeface="MiSans Medium" charset="-122"/>
                <a:ea typeface="MiSans Medium" charset="-122"/>
              </a:rPr>
              <a:t>弊端：技术链偏</a:t>
            </a:r>
            <a:endParaRPr lang="zh-CN" altLang="en-US">
              <a:latin typeface="MiSans Medium" charset="-122"/>
              <a:ea typeface="MiSans Medium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负责人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对总负责人和各小组负责人各有要求</a:t>
            </a:r>
            <a:endParaRPr lang="zh-CN" altLang="en-US"/>
          </a:p>
          <a:p>
            <a:r>
              <a:rPr lang="zh-CN" altLang="en-US"/>
              <a:t>共同要求：主动与社员沟通，组织能力强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为社员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组员提供指导和规划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 strike="sngStrike">
                <a:solidFill>
                  <a:schemeClr val="tx1">
                    <a:lumMod val="95000"/>
                    <a:lumOff val="5000"/>
                  </a:schemeClr>
                </a:solidFill>
                <a:uFillTx/>
                <a:sym typeface="+mn-ea"/>
              </a:rPr>
              <a:t>引人入坑安同</a:t>
            </a:r>
            <a:endParaRPr lang="zh-CN" altLang="en-US"/>
          </a:p>
          <a:p>
            <a:r>
              <a:rPr lang="zh-CN" altLang="en-US"/>
              <a:t>社团负责人：爱好计算机，知识面广</a:t>
            </a:r>
            <a:endParaRPr lang="zh-CN" altLang="en-US"/>
          </a:p>
          <a:p>
            <a:r>
              <a:rPr lang="zh-CN" altLang="en-US"/>
              <a:t>学习小组负责人：喜欢钻研某项技术</a:t>
            </a:r>
            <a:endParaRPr lang="zh-CN" altLang="en-US"/>
          </a:p>
          <a:p>
            <a:r>
              <a:rPr lang="zh-CN" altLang="en-US"/>
              <a:t>工作小组负责人：适应本组工作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template-20240523</Template>
  <TotalTime>0</TotalTime>
  <Words>1610</Words>
  <Application>WPS 演示</Application>
  <PresentationFormat>自定义</PresentationFormat>
  <Paragraphs>179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5" baseType="lpstr">
      <vt:lpstr>Arial</vt:lpstr>
      <vt:lpstr>宋体</vt:lpstr>
      <vt:lpstr>Wingdings</vt:lpstr>
      <vt:lpstr>MiSans</vt:lpstr>
      <vt:lpstr>MiSans Demibold</vt:lpstr>
      <vt:lpstr>DejaVu Sans</vt:lpstr>
      <vt:lpstr>MiSans Medium</vt:lpstr>
      <vt:lpstr>MiSans Normal</vt:lpstr>
      <vt:lpstr>Open Sans</vt:lpstr>
      <vt:lpstr>East Syriac Adiabene</vt:lpstr>
      <vt:lpstr>微软雅黑</vt:lpstr>
      <vt:lpstr>方正黑体_GBK</vt:lpstr>
      <vt:lpstr>宋体</vt:lpstr>
      <vt:lpstr>Arial Unicode MS</vt:lpstr>
      <vt:lpstr>等线</vt:lpstr>
      <vt:lpstr>方正书宋_GBK</vt:lpstr>
      <vt:lpstr>汉仪叶叶相思体简</vt:lpstr>
      <vt:lpstr>Symbol Neu</vt:lpstr>
      <vt:lpstr>Unifont Upper</vt:lpstr>
      <vt:lpstr>Noto Sans CJK SC</vt:lpstr>
      <vt:lpstr>方正小标宋_GBK</vt:lpstr>
      <vt:lpstr>MiSans Heavy</vt:lpstr>
      <vt:lpstr>Aegyptus</vt:lpstr>
      <vt:lpstr>MiSans Light</vt:lpstr>
      <vt:lpstr>Alexander</vt:lpstr>
      <vt:lpstr>MiSans Semibold</vt:lpstr>
      <vt:lpstr>MiSans ExtraLight</vt:lpstr>
      <vt:lpstr>Office 主题​​</vt:lpstr>
      <vt:lpstr>从草根来：“双非高校”社团的生存现状与思考</vt:lpstr>
      <vt:lpstr>自我介绍</vt:lpstr>
      <vt:lpstr>我们的历史</vt:lpstr>
      <vt:lpstr>遇到的问题</vt:lpstr>
      <vt:lpstr>对应的解决办法</vt:lpstr>
      <vt:lpstr>社团组织</vt:lpstr>
      <vt:lpstr>工作小组（待完善）</vt:lpstr>
      <vt:lpstr>学习小组（待完善）</vt:lpstr>
      <vt:lpstr>负责人</vt:lpstr>
      <vt:lpstr>社团成员</vt:lpstr>
      <vt:lpstr>外联工作</vt:lpstr>
      <vt:lpstr>社团财产与设备（待细化）</vt:lpstr>
      <vt:lpstr>社团财产</vt:lpstr>
      <vt:lpstr>PowerPoint 演示文稿</vt:lpstr>
      <vt:lpstr>PowerPoint 演示文稿</vt:lpstr>
      <vt:lpstr>未来规划（待完善）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坏名字可以让你的朋友更难以记住你</cp:lastModifiedBy>
  <cp:revision>90</cp:revision>
  <dcterms:created xsi:type="dcterms:W3CDTF">2024-07-13T06:54:34Z</dcterms:created>
  <dcterms:modified xsi:type="dcterms:W3CDTF">2024-07-13T06:54:34Z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2052-12.8.2.17001</vt:lpwstr>
  </property>
</Properties>
</file>