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1520488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135"/>
    <a:srgbClr val="420A0A"/>
    <a:srgbClr val="851515"/>
    <a:srgbClr val="672727"/>
    <a:srgbClr val="461A1A"/>
    <a:srgbClr val="501010"/>
    <a:srgbClr val="382828"/>
    <a:srgbClr val="CA463A"/>
    <a:srgbClr val="C9C1B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>
      <p:cViewPr>
        <p:scale>
          <a:sx n="93" d="100"/>
          <a:sy n="93" d="100"/>
        </p:scale>
        <p:origin x="66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41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1A0E9-9F85-4466-91EC-B9D1A5CDE469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E4AE4-53D1-4F2B-BA35-167C432B2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D8964-C77F-4CB7-9F84-7EB7D31F2103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77A81-A92E-49D7-A0D9-5EAE52519BB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latin typeface="Calibri"/>
                <a:ea typeface="等线"/>
                <a:cs typeface="Calibri"/>
              </a:rPr>
              <a:t>“</a:t>
            </a:r>
            <a:r>
              <a:rPr lang="zh-CN" altLang="en-US">
                <a:latin typeface="Calibri"/>
                <a:ea typeface="等线"/>
                <a:cs typeface="Calibri"/>
              </a:rPr>
              <a:t>没有以前的Debian就没有现在的Ubuntu”</a:t>
            </a:r>
            <a:endParaRPr lang="en-US" altLang="zh-CN">
              <a:latin typeface="Calibri"/>
              <a:cs typeface="Calibri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77A81-A92E-49D7-A0D9-5EAE52519BB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455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>
                <a:latin typeface="Calibri"/>
                <a:ea typeface="等线"/>
                <a:cs typeface="Calibri"/>
              </a:rPr>
              <a:t>“有特定作用的个人软件项目”</a:t>
            </a:r>
            <a:endParaRPr lang="en-US" altLang="zh-CN">
              <a:latin typeface="Calibri"/>
              <a:cs typeface="Calibri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77A81-A92E-49D7-A0D9-5EAE52519BB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392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>
                <a:latin typeface="Calibri"/>
                <a:ea typeface="游ゴシック"/>
                <a:cs typeface="Calibri"/>
              </a:rPr>
              <a:t>不同见解</a:t>
            </a:r>
            <a:r>
              <a:rPr lang="en-US" dirty="0">
                <a:latin typeface="Calibri"/>
                <a:ea typeface="Calibri"/>
                <a:cs typeface="Calibri"/>
              </a:rPr>
              <a:t>=</a:t>
            </a:r>
            <a:r>
              <a:rPr lang="ja-JP" altLang="en-US">
                <a:latin typeface="Calibri"/>
                <a:ea typeface="Calibri"/>
                <a:cs typeface="Calibri"/>
              </a:rPr>
              <a:t>有些不太希望商业公司参与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77A81-A92E-49D7-A0D9-5EAE52519BB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221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>
                <a:latin typeface="Calibri"/>
                <a:ea typeface="游ゴシック"/>
                <a:cs typeface="Calibri"/>
              </a:rPr>
              <a:t>其实还有个“商业”对“社区”</a:t>
            </a:r>
            <a:endParaRPr lang="en-US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77A81-A92E-49D7-A0D9-5EAE52519BB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98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944"/>
              </a:spcBef>
            </a:pPr>
            <a:r>
              <a:rPr lang="ja-JP" altLang="en-US">
                <a:ea typeface="游ゴシック"/>
              </a:rPr>
              <a:t>很多 </a:t>
            </a:r>
            <a:r>
              <a:rPr lang="en-US" altLang="ja-JP">
                <a:ea typeface="游ゴシック"/>
              </a:rPr>
              <a:t>Ubuntu</a:t>
            </a:r>
            <a:r>
              <a:rPr lang="ja-JP" altLang="en-US">
                <a:ea typeface="游ゴシック"/>
              </a:rPr>
              <a:t> 开发者也是 </a:t>
            </a:r>
            <a:r>
              <a:rPr lang="en-US" altLang="ja-JP">
                <a:ea typeface="游ゴシック"/>
              </a:rPr>
              <a:t>Debian</a:t>
            </a:r>
            <a:r>
              <a:rPr lang="ja-JP" altLang="en-US" dirty="0">
                <a:ea typeface="游ゴシック"/>
              </a:rPr>
              <a:t> </a:t>
            </a:r>
            <a:r>
              <a:rPr lang="en-US" altLang="ja-JP">
                <a:ea typeface="游ゴシック"/>
              </a:rPr>
              <a:t>Developer</a:t>
            </a:r>
            <a:endParaRPr lang="en-US">
              <a:ea typeface="游ゴシック"/>
            </a:endParaRPr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77A81-A92E-49D7-A0D9-5EAE52519BB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025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00000" y="3093665"/>
            <a:ext cx="8640445" cy="927735"/>
          </a:xfrm>
        </p:spPr>
        <p:txBody>
          <a:bodyPr lIns="90000" anchor="t">
            <a:normAutofit/>
          </a:bodyPr>
          <a:lstStyle>
            <a:lvl1pPr algn="l">
              <a:lnSpc>
                <a:spcPct val="100000"/>
              </a:lnSpc>
              <a:defRPr sz="4800" b="0">
                <a:solidFill>
                  <a:srgbClr val="2A3135"/>
                </a:solidFill>
                <a:latin typeface="MiSans Demibold" charset="-122"/>
                <a:ea typeface="MiSans Demibold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00000" y="2157895"/>
            <a:ext cx="8640366" cy="576000"/>
          </a:xfrm>
          <a:prstGeom prst="rect">
            <a:avLst/>
          </a:prstGeom>
        </p:spPr>
        <p:txBody>
          <a:bodyPr lIns="90000" anchor="b"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lumMod val="95000"/>
                    <a:lumOff val="5000"/>
                  </a:schemeClr>
                </a:solidFill>
                <a:latin typeface="MiSans Normal" charset="-122"/>
                <a:ea typeface="MiSans Normal" charset="-122"/>
              </a:defRPr>
            </a:lvl1pPr>
            <a:lvl2pPr marL="431800" indent="0" algn="ctr">
              <a:buNone/>
              <a:defRPr sz="1890"/>
            </a:lvl2pPr>
            <a:lvl3pPr marL="864235" indent="0" algn="ctr">
              <a:buNone/>
              <a:defRPr sz="1700"/>
            </a:lvl3pPr>
            <a:lvl4pPr marL="1296035" indent="0" algn="ctr">
              <a:buNone/>
              <a:defRPr sz="1510"/>
            </a:lvl4pPr>
            <a:lvl5pPr marL="1727835" indent="0" algn="ctr">
              <a:buNone/>
              <a:defRPr sz="1510"/>
            </a:lvl5pPr>
            <a:lvl6pPr marL="2160270" indent="0" algn="ctr">
              <a:buNone/>
              <a:defRPr sz="1510"/>
            </a:lvl6pPr>
            <a:lvl7pPr marL="2592070" indent="0" algn="ctr">
              <a:buNone/>
              <a:defRPr sz="1510"/>
            </a:lvl7pPr>
            <a:lvl8pPr marL="3023870" indent="0" algn="ctr">
              <a:buNone/>
              <a:defRPr sz="1510"/>
            </a:lvl8pPr>
            <a:lvl9pPr marL="3456305" indent="0" algn="ctr">
              <a:buNone/>
              <a:defRPr sz="151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900000" y="6177253"/>
            <a:ext cx="2592110" cy="383297"/>
          </a:xfrm>
        </p:spPr>
        <p:txBody>
          <a:bodyPr lIns="90000"/>
          <a:lstStyle>
            <a:lvl1pPr>
              <a:defRPr>
                <a:solidFill>
                  <a:srgbClr val="5E6263"/>
                </a:solidFill>
                <a:latin typeface="MiSans" charset="-122"/>
                <a:ea typeface="MiSans" charset="-122"/>
              </a:defRPr>
            </a:lvl1pPr>
          </a:lstStyle>
          <a:p>
            <a:fld id="{86F49568-C05D-465E-8327-DF205A04034D}" type="datetime1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922586" y="6177252"/>
            <a:ext cx="2592110" cy="383297"/>
          </a:xfrm>
        </p:spPr>
        <p:txBody>
          <a:bodyPr/>
          <a:lstStyle>
            <a:lvl1pPr>
              <a:defRPr>
                <a:solidFill>
                  <a:srgbClr val="5E6263"/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 dirty="0"/>
              <a:t>AOSCC 2024</a:t>
            </a:r>
            <a:endParaRPr lang="zh-CN" altLang="en-US" dirty="0"/>
          </a:p>
        </p:txBody>
      </p:sp>
      <p:sp>
        <p:nvSpPr>
          <p:cNvPr id="19" name="文本占位符 18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0000" y="4895666"/>
            <a:ext cx="3877310" cy="504190"/>
          </a:xfrm>
          <a:prstGeom prst="rect">
            <a:avLst/>
          </a:prstGeom>
        </p:spPr>
        <p:txBody>
          <a:bodyPr lIns="90000" anchor="ctr">
            <a:noAutofit/>
          </a:bodyPr>
          <a:lstStyle>
            <a:lvl1pPr marL="36195" indent="0" algn="l">
              <a:buClr>
                <a:srgbClr val="198BD7"/>
              </a:buClr>
              <a:buFont typeface="Arial" panose="02080604020202020204" pitchFamily="34" charset="0"/>
              <a:buNone/>
              <a:defRPr sz="2400">
                <a:solidFill>
                  <a:srgbClr val="5E6263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</a:p>
        </p:txBody>
      </p:sp>
      <p:sp>
        <p:nvSpPr>
          <p:cNvPr id="25" name="文本占位符 18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00000" y="5515902"/>
            <a:ext cx="3877310" cy="504190"/>
          </a:xfrm>
          <a:prstGeom prst="rect">
            <a:avLst/>
          </a:prstGeom>
        </p:spPr>
        <p:txBody>
          <a:bodyPr lIns="90000" anchor="ctr">
            <a:normAutofit/>
          </a:bodyPr>
          <a:lstStyle>
            <a:lvl1pPr marL="36195" indent="0" algn="l">
              <a:buClr>
                <a:srgbClr val="198BD7"/>
              </a:buClr>
              <a:buFont typeface="Arial" panose="02080604020202020204" pitchFamily="34" charset="0"/>
              <a:buNone/>
              <a:defRPr sz="2400">
                <a:solidFill>
                  <a:srgbClr val="5E6263"/>
                </a:solidFill>
                <a:latin typeface="MiSans Medium" charset="-122"/>
                <a:ea typeface="MiSans Medium" charset="-122"/>
              </a:defRPr>
            </a:lvl1pPr>
          </a:lstStyle>
          <a:p>
            <a:pPr lvl="0"/>
            <a:r>
              <a:rPr lang="zh-CN" altLang="en-US" dirty="0"/>
              <a:t>单击此处添加演讲者</a:t>
            </a:r>
          </a:p>
        </p:txBody>
      </p:sp>
      <p:cxnSp>
        <p:nvCxnSpPr>
          <p:cNvPr id="27" name="直接连接符 26"/>
          <p:cNvCxnSpPr/>
          <p:nvPr userDrawn="1"/>
        </p:nvCxnSpPr>
        <p:spPr>
          <a:xfrm>
            <a:off x="900000" y="2913491"/>
            <a:ext cx="863728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/>
          <p:cNvGrpSpPr/>
          <p:nvPr userDrawn="1"/>
        </p:nvGrpSpPr>
        <p:grpSpPr>
          <a:xfrm>
            <a:off x="900000" y="1257632"/>
            <a:ext cx="6498654" cy="720090"/>
            <a:chOff x="2053087" y="1201546"/>
            <a:chExt cx="5950795" cy="720000"/>
          </a:xfrm>
        </p:grpSpPr>
        <p:sp>
          <p:nvSpPr>
            <p:cNvPr id="15" name="文本框 14"/>
            <p:cNvSpPr txBox="1"/>
            <p:nvPr userDrawn="1"/>
          </p:nvSpPr>
          <p:spPr>
            <a:xfrm>
              <a:off x="2053087" y="1201546"/>
              <a:ext cx="3167575" cy="72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en-US" altLang="zh-CN" sz="4000" dirty="0">
                  <a:solidFill>
                    <a:srgbClr val="2A3135"/>
                  </a:solidFill>
                  <a:latin typeface="MiSans Medium" charset="-122"/>
                  <a:ea typeface="MiSans Medium" charset="-122"/>
                  <a:cs typeface="Open Sans" pitchFamily="2" charset="0"/>
                </a:rPr>
                <a:t>AOSCC 2024</a:t>
              </a:r>
            </a:p>
          </p:txBody>
        </p:sp>
        <p:cxnSp>
          <p:nvCxnSpPr>
            <p:cNvPr id="31" name="直接连接符 30"/>
            <p:cNvCxnSpPr/>
            <p:nvPr userDrawn="1"/>
          </p:nvCxnSpPr>
          <p:spPr>
            <a:xfrm>
              <a:off x="5304796" y="1251322"/>
              <a:ext cx="0" cy="576000"/>
            </a:xfrm>
            <a:prstGeom prst="line">
              <a:avLst/>
            </a:prstGeom>
            <a:ln w="25400">
              <a:solidFill>
                <a:srgbClr val="CA46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 userDrawn="1"/>
          </p:nvSpPr>
          <p:spPr>
            <a:xfrm>
              <a:off x="5447604" y="1201546"/>
              <a:ext cx="2556278" cy="720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zh-CN" altLang="en-US" sz="3800" dirty="0">
                  <a:solidFill>
                    <a:srgbClr val="CA463A"/>
                  </a:solidFill>
                  <a:latin typeface="MiSans Medium" charset="-122"/>
                  <a:ea typeface="MiSans Medium" charset="-122"/>
                </a:rPr>
                <a:t>欢迎</a:t>
              </a:r>
            </a:p>
          </p:txBody>
        </p:sp>
      </p:grpSp>
      <p:grpSp>
        <p:nvGrpSpPr>
          <p:cNvPr id="7" name="组合 6"/>
          <p:cNvGrpSpPr/>
          <p:nvPr userDrawn="1"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00" y="719999"/>
            <a:ext cx="9612852" cy="7920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00" y="1800000"/>
            <a:ext cx="8064000" cy="4500000"/>
          </a:xfrm>
          <a:prstGeom prst="rect">
            <a:avLst/>
          </a:prstGeom>
        </p:spPr>
        <p:txBody>
          <a:bodyPr>
            <a:noAutofit/>
          </a:bodyPr>
          <a:lstStyle>
            <a:lvl1pPr marL="431800" indent="-360045">
              <a:lnSpc>
                <a:spcPct val="120000"/>
              </a:lnSpc>
              <a:defRPr sz="2800"/>
            </a:lvl1pPr>
            <a:lvl2pPr marL="899795" indent="-360045">
              <a:lnSpc>
                <a:spcPct val="120000"/>
              </a:lnSpc>
              <a:defRPr sz="2400"/>
            </a:lvl2pPr>
            <a:lvl3pPr marL="1259840">
              <a:lnSpc>
                <a:spcPct val="120000"/>
              </a:lnSpc>
              <a:defRPr sz="2000"/>
            </a:lvl3pPr>
            <a:lvl4pPr>
              <a:lnSpc>
                <a:spcPct val="120000"/>
              </a:lnSpc>
              <a:defRPr sz="1800"/>
            </a:lvl4pPr>
            <a:lvl5pPr>
              <a:lnSpc>
                <a:spcPct val="120000"/>
              </a:lnSpc>
              <a:defRPr sz="18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000" y="1800000"/>
            <a:ext cx="4896207" cy="456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000" y="1800000"/>
            <a:ext cx="4896207" cy="456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 userDrawn="1"/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522862" y="378817"/>
            <a:ext cx="86409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7300" dirty="0">
                <a:solidFill>
                  <a:srgbClr val="CA463A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“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368478" y="1206607"/>
            <a:ext cx="5615902" cy="4103761"/>
          </a:xfrm>
        </p:spPr>
        <p:txBody>
          <a:bodyPr anchor="ctr">
            <a:normAutofit/>
          </a:bodyPr>
          <a:lstStyle>
            <a:lvl1pPr marL="71755" indent="0">
              <a:buNone/>
              <a:defRPr sz="4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12" name="矩形 11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6932083" y="4467229"/>
            <a:ext cx="86409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7300" dirty="0">
                <a:solidFill>
                  <a:srgbClr val="CA463A"/>
                </a:solidFill>
                <a:latin typeface="MiSans Demibold" charset="-122"/>
                <a:ea typeface="MiSans Demibold" charset="-122"/>
                <a:cs typeface="MiSans Demibold" charset="-122"/>
              </a:rPr>
              <a:t>”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88" y="7128000"/>
            <a:ext cx="11520000" cy="72000"/>
            <a:chOff x="0" y="5607497"/>
            <a:chExt cx="11526032" cy="147546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5607497"/>
              <a:ext cx="2881269" cy="147546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2872725" y="5607497"/>
              <a:ext cx="2889813" cy="147546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5762538" y="5607497"/>
              <a:ext cx="2882225" cy="147546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8644763" y="5607497"/>
              <a:ext cx="2881269" cy="147546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2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3804" y="6635743"/>
            <a:ext cx="259211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fld id="{3C8BA057-24B4-4F7D-8797-4FCDAD2FC515}" type="datetime1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5439" y="6635743"/>
            <a:ext cx="388816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MiSans" charset="-122"/>
                <a:ea typeface="MiSans" charset="-122"/>
              </a:defRPr>
            </a:lvl1pPr>
          </a:lstStyle>
          <a:p>
            <a:r>
              <a:rPr lang="en-US" altLang="zh-CN"/>
              <a:t>AOSCC 2024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idx="1"/>
          </p:nvPr>
        </p:nvSpPr>
        <p:spPr>
          <a:xfrm>
            <a:off x="900000" y="1800000"/>
            <a:ext cx="8064000" cy="45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3" name="矩形 2"/>
          <p:cNvSpPr/>
          <p:nvPr/>
        </p:nvSpPr>
        <p:spPr>
          <a:xfrm>
            <a:off x="647676" y="720000"/>
            <a:ext cx="72000" cy="7920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86423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95000"/>
              <a:lumOff val="5000"/>
            </a:schemeClr>
          </a:solidFill>
          <a:latin typeface="MiSans Demibold" charset="-122"/>
          <a:ea typeface="MiSans Demibold" charset="-122"/>
          <a:cs typeface="+mj-cs"/>
        </a:defRPr>
      </a:lvl1pPr>
    </p:titleStyle>
    <p:bodyStyle>
      <a:lvl1pPr marL="431800" indent="-360045" algn="l" defTabSz="864235" rtl="0" eaLnBrk="1" latinLnBrk="0" hangingPunct="1">
        <a:lnSpc>
          <a:spcPct val="120000"/>
        </a:lnSpc>
        <a:spcBef>
          <a:spcPts val="945"/>
        </a:spcBef>
        <a:buFont typeface="Arial" panose="0208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1pPr>
      <a:lvl2pPr marL="899795" indent="-360045" algn="l" defTabSz="864235" rtl="0" eaLnBrk="1" latinLnBrk="0" hangingPunct="1">
        <a:lnSpc>
          <a:spcPct val="120000"/>
        </a:lnSpc>
        <a:spcBef>
          <a:spcPts val="470"/>
        </a:spcBef>
        <a:buFont typeface="Arial" panose="0208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2pPr>
      <a:lvl3pPr marL="1259840" indent="-288290" algn="l" defTabSz="864235" rtl="0" eaLnBrk="1" latinLnBrk="0" hangingPunct="1">
        <a:lnSpc>
          <a:spcPct val="120000"/>
        </a:lnSpc>
        <a:spcBef>
          <a:spcPts val="470"/>
        </a:spcBef>
        <a:buFont typeface="Arial" panose="0208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3pPr>
      <a:lvl4pPr marL="1511935" indent="-215900" algn="l" defTabSz="864235" rtl="0" eaLnBrk="1" latinLnBrk="0" hangingPunct="1">
        <a:lnSpc>
          <a:spcPct val="120000"/>
        </a:lnSpc>
        <a:spcBef>
          <a:spcPts val="470"/>
        </a:spcBef>
        <a:buFont typeface="Arial" panose="0208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4pPr>
      <a:lvl5pPr marL="1943735" indent="-215900" algn="l" defTabSz="864235" rtl="0" eaLnBrk="1" latinLnBrk="0" hangingPunct="1">
        <a:lnSpc>
          <a:spcPct val="120000"/>
        </a:lnSpc>
        <a:spcBef>
          <a:spcPts val="470"/>
        </a:spcBef>
        <a:buFont typeface="Arial" panose="0208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MiSans Medium" charset="-122"/>
          <a:ea typeface="MiSans Medium" charset="-122"/>
          <a:cs typeface="+mn-cs"/>
        </a:defRPr>
      </a:lvl5pPr>
      <a:lvl6pPr marL="23761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8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79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8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397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8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2205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8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80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2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8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8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30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9227D6-B79F-F92A-1D92-8DF932DD32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CN" altLang="en-US" sz="3600">
                <a:ea typeface="MiSans Demibold"/>
              </a:rPr>
              <a:t>Ubuntu 和 Debian 如何协作和求同存异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E9E8455-C4E4-0F93-BDD1-052299DADD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>
                <a:ea typeface="MiSans Normal"/>
              </a:rPr>
              <a:t>Ubuntu 和 Debian 社区交互之心得</a:t>
            </a:r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80DA683-1231-4028-B7F9-73633C9877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>
                <a:ea typeface="MiSans Medium"/>
              </a:rPr>
              <a:t>刘子兴</a:t>
            </a:r>
            <a:endParaRPr lang="zh-CN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501BB52-B0C6-3AE5-1B28-C33377D577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723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5FE69D-50C2-053A-A39E-BE48C0C6C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ea typeface="MiSans Demibold"/>
              </a:rPr>
              <a:t>Debian 和它的衍生发行版们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9E7BB9-7B48-72D9-8D05-58F0B4224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zh-CN" altLang="en-US">
                <a:ea typeface="MiSans Medium"/>
              </a:rPr>
              <a:t>互帮互助</a:t>
            </a:r>
          </a:p>
          <a:p>
            <a:pPr>
              <a:spcBef>
                <a:spcPts val="944"/>
              </a:spcBef>
            </a:pPr>
            <a:r>
              <a:rPr lang="zh-CN" altLang="en-US"/>
              <a:t>相互扶持</a:t>
            </a:r>
          </a:p>
          <a:p>
            <a:pPr>
              <a:spcBef>
                <a:spcPts val="944"/>
              </a:spcBef>
            </a:pPr>
            <a:r>
              <a:rPr lang="zh-CN" altLang="en-US"/>
              <a:t>唇亡齿寒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590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AF550B-F5B8-7534-6C4C-B75E130B9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ea typeface="MiSans Demibold"/>
              </a:rPr>
              <a:t>Debian 的优势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FDA08E-BDBC-5D8C-4D41-173CF7646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zh-CN" altLang="en-US">
                <a:ea typeface="MiSans Medium"/>
              </a:rPr>
              <a:t>架构支持很完整</a:t>
            </a:r>
          </a:p>
          <a:p>
            <a:pPr>
              <a:spcBef>
                <a:spcPts val="944"/>
              </a:spcBef>
            </a:pPr>
            <a:r>
              <a:rPr lang="zh-CN" altLang="en-US">
                <a:ea typeface="MiSans Medium"/>
              </a:rPr>
              <a:t>开发流程很规范</a:t>
            </a:r>
          </a:p>
          <a:p>
            <a:pPr>
              <a:spcBef>
                <a:spcPts val="944"/>
              </a:spcBef>
            </a:pPr>
            <a:r>
              <a:rPr lang="zh-CN" altLang="en-US">
                <a:ea typeface="MiSans Medium"/>
              </a:rPr>
              <a:t>很节省存储空间</a:t>
            </a:r>
          </a:p>
          <a:p>
            <a:pPr>
              <a:spcBef>
                <a:spcPts val="944"/>
              </a:spcBef>
            </a:pPr>
            <a:r>
              <a:rPr lang="zh-CN" altLang="en-US">
                <a:ea typeface="MiSans Medium"/>
              </a:rPr>
              <a:t>软件覆盖很完善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234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2E178-C1F4-CA99-3B46-0D766DA53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MiSans Demibold"/>
              </a:rPr>
              <a:t>与</a:t>
            </a:r>
            <a:r>
              <a:rPr lang="en-US" altLang="ja-JP" dirty="0">
                <a:ea typeface="MiSans Demibold"/>
              </a:rPr>
              <a:t> </a:t>
            </a:r>
            <a:r>
              <a:rPr lang="en-US" dirty="0">
                <a:ea typeface="MiSans Demibold"/>
              </a:rPr>
              <a:t>Debian </a:t>
            </a:r>
            <a:r>
              <a:rPr lang="ja-JP" altLang="en-US">
                <a:ea typeface="MiSans Demibold"/>
              </a:rPr>
              <a:t>合作的问题</a:t>
            </a:r>
            <a:endParaRPr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72CB8-F73F-3F14-E738-B5CFF8FC7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山头文化</a:t>
            </a:r>
          </a:p>
          <a:p>
            <a:pPr>
              <a:spcBef>
                <a:spcPts val="944"/>
              </a:spcBef>
            </a:pPr>
            <a:r>
              <a:rPr lang="ja-JP" altLang="en-US"/>
              <a:t>不同见解</a:t>
            </a:r>
            <a:endParaRPr lang="ja-JP" altLang="en-US" dirty="0"/>
          </a:p>
          <a:p>
            <a:pPr>
              <a:spcBef>
                <a:spcPts val="944"/>
              </a:spcBef>
            </a:pPr>
            <a:r>
              <a:rPr lang="ja-JP" altLang="en-US"/>
              <a:t>水平参差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377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C59E-F44B-655C-0E16-E5697E00C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MiSans Demibold"/>
              </a:rPr>
              <a:t>Ubuntu </a:t>
            </a:r>
            <a:r>
              <a:rPr lang="ja-JP" altLang="en-US">
                <a:ea typeface="MiSans Demibold"/>
              </a:rPr>
              <a:t>的需要</a:t>
            </a:r>
            <a:endParaRPr lang="en-US" altLang="ja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F22F-616F-0588-5966-0268312CE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>
                <a:ea typeface="MiSans Medium"/>
              </a:rPr>
              <a:t>提供商业支持</a:t>
            </a:r>
            <a:endParaRPr lang="ja-JP" altLang="en-US" dirty="0">
              <a:ea typeface="MiSans Medium"/>
            </a:endParaRPr>
          </a:p>
          <a:p>
            <a:pPr>
              <a:spcBef>
                <a:spcPts val="944"/>
              </a:spcBef>
            </a:pPr>
            <a:r>
              <a:rPr lang="ja-JP" altLang="en-US">
                <a:ea typeface="MiSans Medium"/>
              </a:rPr>
              <a:t>跨发行版生态</a:t>
            </a:r>
            <a:endParaRPr lang="ja-JP" altLang="en-US" dirty="0">
              <a:ea typeface="MiSans Medium"/>
            </a:endParaRPr>
          </a:p>
          <a:p>
            <a:pPr>
              <a:spcBef>
                <a:spcPts val="944"/>
              </a:spcBef>
            </a:pPr>
            <a:r>
              <a:rPr lang="ja-JP" altLang="en-US"/>
              <a:t>更加匹配上游</a:t>
            </a:r>
            <a:endParaRPr lang="ja-JP" altLang="en-US" dirty="0"/>
          </a:p>
          <a:p>
            <a:pPr>
              <a:spcBef>
                <a:spcPts val="944"/>
              </a:spcBef>
            </a:pPr>
            <a:r>
              <a:rPr lang="ja-JP" altLang="en-US"/>
              <a:t>更强安全要求</a:t>
            </a:r>
            <a:endParaRPr lang="ja-JP" altLang="en-US" dirty="0"/>
          </a:p>
          <a:p>
            <a:pPr>
              <a:spcBef>
                <a:spcPts val="944"/>
              </a:spcBef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720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85392-7EC2-E55D-5C70-0FF20709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需求冲突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CE10-E277-FE26-1AB5-614F99316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altLang="ja-JP" dirty="0" err="1">
                <a:ea typeface="MiSans Medium"/>
              </a:rPr>
              <a:t>干净</a:t>
            </a:r>
            <a:r>
              <a:rPr lang="en-US" altLang="ja-JP" dirty="0">
                <a:ea typeface="MiSans Medium"/>
              </a:rPr>
              <a:t> 对 </a:t>
            </a:r>
            <a:r>
              <a:rPr lang="en-US" altLang="ja-JP" dirty="0" err="1">
                <a:ea typeface="MiSans Medium"/>
              </a:rPr>
              <a:t>完整</a:t>
            </a:r>
            <a:endParaRPr lang="ja-JP" altLang="en-US" dirty="0" err="1">
              <a:ea typeface="MiSans Medium"/>
            </a:endParaRPr>
          </a:p>
          <a:p>
            <a:pPr>
              <a:spcBef>
                <a:spcPts val="944"/>
              </a:spcBef>
            </a:pPr>
            <a:r>
              <a:rPr lang="en-US" altLang="ja-JP" dirty="0" err="1">
                <a:ea typeface="MiSans Medium"/>
              </a:rPr>
              <a:t>沉淀</a:t>
            </a:r>
            <a:r>
              <a:rPr lang="en-US" altLang="ja-JP" dirty="0">
                <a:ea typeface="MiSans Medium"/>
              </a:rPr>
              <a:t> 对 </a:t>
            </a:r>
            <a:r>
              <a:rPr lang="en-US" altLang="ja-JP" dirty="0" err="1">
                <a:ea typeface="MiSans Medium"/>
              </a:rPr>
              <a:t>及时</a:t>
            </a:r>
            <a:endParaRPr lang="en-US" altLang="ja-JP" dirty="0" err="1"/>
          </a:p>
          <a:p>
            <a:pPr>
              <a:spcBef>
                <a:spcPts val="944"/>
              </a:spcBef>
            </a:pPr>
            <a:endParaRPr lang="en-US" altLang="ja-JP" dirty="0"/>
          </a:p>
          <a:p>
            <a:pPr>
              <a:spcBef>
                <a:spcPts val="944"/>
              </a:spcBef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8016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3B90-945A-FAFB-5E77-688E982EB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求同存异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F178-8B40-BF78-B906-8A0173596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大部分补丁会交 Debian</a:t>
            </a:r>
          </a:p>
          <a:p>
            <a:pPr>
              <a:spcBef>
                <a:spcPts val="944"/>
              </a:spcBef>
            </a:pPr>
            <a:r>
              <a:rPr lang="ja-JP" altLang="en-US">
                <a:ea typeface="MiSans Medium"/>
              </a:rPr>
              <a:t>不适合的会留在 Ubuntu</a:t>
            </a:r>
          </a:p>
          <a:p>
            <a:pPr>
              <a:spcBef>
                <a:spcPts val="944"/>
              </a:spcBef>
            </a:pPr>
            <a:r>
              <a:rPr lang="ja-JP" altLang="en-US">
                <a:ea typeface="MiSans Medium"/>
              </a:rPr>
              <a:t>增强社区互信</a:t>
            </a:r>
            <a:endParaRPr lang="ja-JP" altLang="en-US" dirty="0">
              <a:ea typeface="MiSans Medium"/>
            </a:endParaRPr>
          </a:p>
        </p:txBody>
      </p:sp>
    </p:spTree>
    <p:extLst>
      <p:ext uri="{BB962C8B-B14F-4D97-AF65-F5344CB8AC3E}">
        <p14:creationId xmlns:p14="http://schemas.microsoft.com/office/powerpoint/2010/main" val="787796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93625-70C2-C50A-7A1C-C379D3A17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5534-9869-7287-ABF3-EBA5F1B12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25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Open Sans"/>
        <a:ea typeface="Noto Sans CJK SC"/>
        <a:cs typeface=""/>
      </a:majorFont>
      <a:minorFont>
        <a:latin typeface="Open Sans"/>
        <a:ea typeface="Noto Sans CJK SC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oscc-2024-template-v5.potx" id="{50FC938F-CC19-491E-8AFA-A40499555823}" vid="{DF8FC56A-3ABC-4C10-A8D1-6CE0659AC307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aoscc-2024-template-v5</Template>
  <TotalTime>3</TotalTime>
  <Words>152</Words>
  <Application>Microsoft Office PowerPoint</Application>
  <PresentationFormat>自定义</PresentationFormat>
  <Paragraphs>39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MiSans</vt:lpstr>
      <vt:lpstr>MiSans Demibold</vt:lpstr>
      <vt:lpstr>MiSans Medium</vt:lpstr>
      <vt:lpstr>MiSans Normal</vt:lpstr>
      <vt:lpstr>游ゴシック</vt:lpstr>
      <vt:lpstr>等线</vt:lpstr>
      <vt:lpstr>Arial</vt:lpstr>
      <vt:lpstr>Calibri</vt:lpstr>
      <vt:lpstr>Open Sans</vt:lpstr>
      <vt:lpstr>Office 主题​​</vt:lpstr>
      <vt:lpstr>Ubuntu 和 Debian 如何协作和求同存异</vt:lpstr>
      <vt:lpstr>Debian 和它的衍生发行版们</vt:lpstr>
      <vt:lpstr>Debian 的优势</vt:lpstr>
      <vt:lpstr>与 Debian 合作的问题</vt:lpstr>
      <vt:lpstr>Ubuntu 的需要</vt:lpstr>
      <vt:lpstr>需求冲突</vt:lpstr>
      <vt:lpstr>求同存异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嘟嘟 老</dc:creator>
  <cp:lastModifiedBy>嘟嘟 老</cp:lastModifiedBy>
  <cp:revision>2</cp:revision>
  <dcterms:created xsi:type="dcterms:W3CDTF">2024-07-14T03:16:32Z</dcterms:created>
  <dcterms:modified xsi:type="dcterms:W3CDTF">2024-07-14T03:20:21Z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2052-11.8.2.1132</vt:lpwstr>
  </property>
</Properties>
</file>