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31"/>
  </p:handoutMasterIdLst>
  <p:sldIdLst>
    <p:sldId id="256" r:id="rId4"/>
    <p:sldId id="305" r:id="rId6"/>
    <p:sldId id="306" r:id="rId7"/>
    <p:sldId id="307" r:id="rId8"/>
    <p:sldId id="283" r:id="rId9"/>
    <p:sldId id="286" r:id="rId10"/>
    <p:sldId id="328" r:id="rId11"/>
    <p:sldId id="285" r:id="rId12"/>
    <p:sldId id="269" r:id="rId13"/>
    <p:sldId id="308" r:id="rId14"/>
    <p:sldId id="309" r:id="rId15"/>
    <p:sldId id="310" r:id="rId16"/>
    <p:sldId id="280" r:id="rId17"/>
    <p:sldId id="260" r:id="rId18"/>
    <p:sldId id="311" r:id="rId19"/>
    <p:sldId id="312" r:id="rId20"/>
    <p:sldId id="344" r:id="rId21"/>
    <p:sldId id="345" r:id="rId22"/>
    <p:sldId id="346" r:id="rId23"/>
    <p:sldId id="267" r:id="rId24"/>
    <p:sldId id="348" r:id="rId25"/>
    <p:sldId id="349" r:id="rId26"/>
    <p:sldId id="327" r:id="rId27"/>
    <p:sldId id="261" r:id="rId28"/>
    <p:sldId id="289" r:id="rId29"/>
    <p:sldId id="314" r:id="rId3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大家好，这里由我来说说小熊猫包管理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我是谁是吧，我是</a:t>
            </a:r>
            <a:r>
              <a:rPr lang="en-US" altLang="zh-CN"/>
              <a:t> Telegram </a:t>
            </a:r>
            <a:r>
              <a:rPr lang="zh-CN" altLang="en-US"/>
              <a:t>那个眼镜在哪，或者说在</a:t>
            </a:r>
            <a:r>
              <a:rPr lang="en-US" altLang="zh-CN"/>
              <a:t> QQ </a:t>
            </a:r>
            <a:r>
              <a:rPr lang="zh-CN" altLang="en-US"/>
              <a:t>上的那个宇宙眼镜人，如果你对我没有印象，欢迎你来主群看看，你如果看到了一个顶着黄毛头像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然后整天奇怪为什么自己写的程序有低级</a:t>
            </a:r>
            <a:r>
              <a:rPr lang="en-US" altLang="zh-CN"/>
              <a:t> bug </a:t>
            </a:r>
            <a:r>
              <a:rPr lang="zh-CN" altLang="en-US"/>
              <a:t>的人，那就是我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要回答为什么</a:t>
            </a:r>
            <a:r>
              <a:rPr lang="en-US" altLang="zh-CN"/>
              <a:t> AOSC OS </a:t>
            </a:r>
            <a:r>
              <a:rPr lang="zh-CN" altLang="en-US"/>
              <a:t>需要</a:t>
            </a:r>
            <a:r>
              <a:rPr lang="en-US" altLang="zh-CN"/>
              <a:t> oma </a:t>
            </a:r>
            <a:r>
              <a:rPr lang="zh-CN" altLang="en-US"/>
              <a:t>这个问题，就要阐述一下，我们遇到了什么问题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首先，安同</a:t>
            </a:r>
            <a:r>
              <a:rPr lang="en-US" altLang="zh-CN"/>
              <a:t> OS </a:t>
            </a:r>
            <a:r>
              <a:rPr lang="zh-CN" altLang="en-US"/>
              <a:t>是一个相当怪异的发行版，它的依赖很粗，不分包，而且我们一般要打一个包，就把这个软件所有功能都打开，所以软件包会非常巨大而且依赖树非常的粗</a:t>
            </a:r>
            <a:r>
              <a:rPr lang="en-US" altLang="zh-CN"/>
              <a:t> </a:t>
            </a:r>
            <a:r>
              <a:rPr lang="zh-CN" altLang="en-US"/>
              <a:t>（比如之前的一个</a:t>
            </a:r>
            <a:r>
              <a:rPr lang="en-US" altLang="zh-CN"/>
              <a:t>bug</a:t>
            </a:r>
            <a:r>
              <a:rPr lang="zh-CN" altLang="en-US"/>
              <a:t>，思源黑体依赖了</a:t>
            </a:r>
            <a:r>
              <a:rPr lang="en-US" altLang="zh-CN"/>
              <a:t> desktop-base</a:t>
            </a:r>
            <a:r>
              <a:rPr lang="zh-CN" altLang="en-US"/>
              <a:t>，卸载思源黑体会把整个桌面卸穿，因为直接就写了</a:t>
            </a:r>
            <a:r>
              <a:rPr lang="en-US" altLang="zh-CN"/>
              <a:t> desktop-base </a:t>
            </a:r>
            <a:r>
              <a:rPr lang="zh-CN" altLang="en-US"/>
              <a:t>强依赖于思源黑体软件包）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而</a:t>
            </a:r>
            <a:r>
              <a:rPr lang="en-US" altLang="zh-CN"/>
              <a:t> apt </a:t>
            </a:r>
            <a:r>
              <a:rPr lang="zh-CN" altLang="en-US"/>
              <a:t>呢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霞鹜新晰黑" panose="02000500000000000000" charset="-122"/>
                <a:ea typeface="霞鹜新晰黑" panose="02000500000000000000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霞鹜文楷" panose="02020500000000000000" charset="-122"/>
                <a:ea typeface="霞鹜文楷" panose="02020500000000000000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pic>
        <p:nvPicPr>
          <p:cNvPr id="7" name="图片 6" descr="aosc-13 (3)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8130" y="4763135"/>
            <a:ext cx="1633855" cy="245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霞鹜新晰黑" panose="02000500000000000000" charset="-122"/>
                <a:ea typeface="霞鹜新晰黑" panose="02000500000000000000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霞鹜文楷" panose="02020500000000000000" charset="-122"/>
                <a:ea typeface="霞鹜文楷" panose="02020500000000000000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pic>
        <p:nvPicPr>
          <p:cNvPr id="7" name="图片 6" descr="aosc-13 (3)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8130" y="4763135"/>
            <a:ext cx="1633855" cy="245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561340"/>
            <a:ext cx="10515600" cy="969645"/>
          </a:xfrm>
        </p:spPr>
        <p:txBody>
          <a:bodyPr anchor="ctr" anchorCtr="0">
            <a:normAutofit/>
          </a:bodyPr>
          <a:lstStyle>
            <a:lvl1pPr>
              <a:defRPr sz="3600" b="0">
                <a:effectLst/>
                <a:latin typeface="霞鹜新晰黑" panose="02000500000000000000" charset="-122"/>
                <a:ea typeface="霞鹜新晰黑" panose="020005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715770"/>
            <a:ext cx="9790430" cy="4461510"/>
          </a:xfrm>
        </p:spPr>
        <p:txBody>
          <a:bodyPr>
            <a:normAutofit/>
          </a:bodyPr>
          <a:lstStyle>
            <a:lvl1pPr marR="0" lvl="0" indent="-36004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1pPr>
            <a:lvl2pPr marR="0" lvl="1" indent="-36004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2pPr>
            <a:lvl3pPr marR="0" lvl="2" indent="-36004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3pPr>
            <a:lvl4pPr marR="0" lvl="3" indent="-36004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4pPr>
            <a:lvl5pPr marR="0" lvl="4" indent="-36004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aosc-13 (3)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8130" y="4763135"/>
            <a:ext cx="1633855" cy="245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561340"/>
            <a:ext cx="10515600" cy="969645"/>
          </a:xfrm>
        </p:spPr>
        <p:txBody>
          <a:bodyPr anchor="ctr" anchorCtr="0">
            <a:normAutofit/>
          </a:bodyPr>
          <a:lstStyle>
            <a:lvl1pPr>
              <a:defRPr sz="3600" b="0">
                <a:effectLst/>
                <a:latin typeface="霞鹜新晰黑" panose="02000500000000000000" charset="-122"/>
                <a:ea typeface="霞鹜新晰黑" panose="020005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715770"/>
            <a:ext cx="9790430" cy="4461510"/>
          </a:xfrm>
        </p:spPr>
        <p:txBody>
          <a:bodyPr>
            <a:normAutofit/>
          </a:bodyPr>
          <a:lstStyle>
            <a:lvl1pPr marR="0" lvl="0" indent="-431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1pPr>
            <a:lvl2pPr marR="0" lvl="1" indent="-431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2pPr>
            <a:lvl3pPr marR="0" lvl="2" indent="-431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3pPr>
            <a:lvl4pPr marR="0" lvl="3" indent="-431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4pPr>
            <a:lvl5pPr marR="0" lvl="4" indent="-431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aosc-13 (3)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8130" y="4763135"/>
            <a:ext cx="1633855" cy="245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sv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sv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2881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aosc-13 (3)"/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38130" y="4763135"/>
            <a:ext cx="1633855" cy="245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2881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aosc-13 (3)"/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38130" y="4763135"/>
            <a:ext cx="1633855" cy="245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16810" y="2353310"/>
            <a:ext cx="7358380" cy="1088390"/>
          </a:xfrm>
        </p:spPr>
        <p:txBody>
          <a:bodyPr>
            <a:normAutofit fontScale="90000"/>
          </a:bodyPr>
          <a:p>
            <a:r>
              <a:rPr lang="zh-CN" altLang="en-US">
                <a:effectLst/>
              </a:rPr>
              <a:t>小熊猫包管理维护心得</a:t>
            </a:r>
            <a:endParaRPr lang="zh-CN" altLang="en-US"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469900"/>
          </a:xfrm>
        </p:spPr>
        <p:txBody>
          <a:bodyPr/>
          <a:p>
            <a:r>
              <a:rPr lang="zh-CN" altLang="en-US"/>
              <a:t>宇宙眼镜人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733405" y="82391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版本历史：</a:t>
            </a:r>
            <a:r>
              <a:rPr lang="en-US" altLang="zh-CN" u="sng"/>
              <a:t>1.1</a:t>
            </a:r>
            <a:endParaRPr lang="en-US" altLang="zh-CN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717200"/>
            <a:ext cx="9790430" cy="4826000"/>
          </a:xfrm>
        </p:spPr>
        <p:txBody>
          <a:bodyPr>
            <a:noAutofit/>
          </a:bodyPr>
          <a:p>
            <a:pPr marL="457200" lvl="0" indent="-457200" algn="l"/>
            <a:r>
              <a:rPr lang="en-US" altLang="zh-CN">
                <a:sym typeface="+mn-ea"/>
              </a:rPr>
              <a:t>模块化</a:t>
            </a:r>
            <a:endParaRPr lang="en-US" altLang="zh-CN">
              <a:sym typeface="+mn-ea"/>
            </a:endParaRPr>
          </a:p>
          <a:p>
            <a:pPr marL="914400" lvl="1" indent="-457200" algn="l"/>
            <a:r>
              <a:rPr lang="en-US" altLang="zh-CN" sz="2400">
                <a:sym typeface="+mn-ea"/>
              </a:rPr>
              <a:t>整理代码，方便其他开发者利用 oma 特性</a:t>
            </a:r>
            <a:endParaRPr lang="en-US" altLang="zh-CN" sz="2400">
              <a:sym typeface="+mn-ea"/>
            </a:endParaRPr>
          </a:p>
          <a:p>
            <a:pPr marL="914400" lvl="1" indent="-457200" algn="l"/>
            <a:r>
              <a:rPr lang="en-US" altLang="zh-CN" sz="2400">
                <a:sym typeface="+mn-ea"/>
              </a:rPr>
              <a:t>支持功能扩展及第三方特性集成</a:t>
            </a:r>
            <a:endParaRPr lang="en-US" altLang="zh-CN" sz="2400">
              <a:sym typeface="+mn-ea"/>
            </a:endParaRPr>
          </a:p>
          <a:p>
            <a:pPr marL="457200" lvl="0" indent="-457200" algn="l"/>
            <a:r>
              <a:rPr lang="en-US" altLang="zh-CN">
                <a:sym typeface="+mn-ea"/>
              </a:rPr>
              <a:t>系统集成</a:t>
            </a:r>
            <a:endParaRPr lang="en-US" altLang="zh-CN">
              <a:sym typeface="+mn-ea"/>
            </a:endParaRPr>
          </a:p>
          <a:p>
            <a:pPr marL="914400" lvl="1" indent="-457200" algn="l"/>
            <a:r>
              <a:rPr lang="en-US" altLang="zh-CN" sz="2400">
                <a:sym typeface="+mn-ea"/>
              </a:rPr>
              <a:t>自动检查电源</a:t>
            </a:r>
            <a:r>
              <a:rPr sz="2400">
                <a:sym typeface="+mn-ea"/>
              </a:rPr>
              <a:t>状态</a:t>
            </a:r>
            <a:r>
              <a:rPr lang="en-US" altLang="zh-CN" sz="2400">
                <a:sym typeface="+mn-ea"/>
              </a:rPr>
              <a:t>，控制电源及会话管理，有效避免意外故障</a:t>
            </a:r>
            <a:endParaRPr lang="en-US" altLang="zh-CN">
              <a:sym typeface="+mn-ea"/>
            </a:endParaRPr>
          </a:p>
          <a:p>
            <a:pPr marL="457200" lvl="0" indent="-457200" algn="l"/>
            <a:r>
              <a:rPr lang="en-US" altLang="zh-CN">
                <a:sym typeface="+mn-ea"/>
              </a:rPr>
              <a:t>界面进化</a:t>
            </a:r>
            <a:endParaRPr lang="en-US" altLang="zh-CN">
              <a:sym typeface="+mn-ea"/>
            </a:endParaRPr>
          </a:p>
          <a:p>
            <a:pPr marL="914400" lvl="1" indent="-457200" algn="l"/>
            <a:r>
              <a:rPr lang="en-US" altLang="zh-CN" sz="2400">
                <a:sym typeface="+mn-ea"/>
              </a:rPr>
              <a:t>重新设计历史及撤销功能，操作界面更简明易懂</a:t>
            </a:r>
            <a:endParaRPr lang="en-US" altLang="zh-CN" sz="2400">
              <a:sym typeface="+mn-ea"/>
            </a:endParaRPr>
          </a:p>
          <a:p>
            <a:pPr marL="914400" lvl="1" indent="-457200" algn="l"/>
            <a:r>
              <a:rPr lang="en-US" altLang="zh-CN" sz="2400">
                <a:sym typeface="+mn-ea"/>
              </a:rPr>
              <a:t>各项操作确认后，向终端回显操作内容，以便查阅</a:t>
            </a:r>
            <a:endParaRPr lang="en-US" altLang="zh-CN" sz="2400">
              <a:sym typeface="+mn-ea"/>
            </a:endParaRPr>
          </a:p>
          <a:p>
            <a:pPr marL="457200" lvl="0" indent="-457200" algn="l"/>
            <a:r>
              <a:rPr lang="en-US" altLang="zh-CN">
                <a:sym typeface="+mn-ea"/>
              </a:rPr>
              <a:t>性能优化</a:t>
            </a:r>
            <a:endParaRPr lang="en-US" altLang="zh-CN">
              <a:sym typeface="+mn-ea"/>
            </a:endParaRPr>
          </a:p>
          <a:p>
            <a:pPr marL="914400" lvl="1" indent="-457200" algn="l"/>
            <a:r>
              <a:rPr lang="en-US" altLang="zh-CN" sz="2400">
                <a:sym typeface="+mn-ea"/>
              </a:rPr>
              <a:t>优化下载及解压逻辑，源数据刷新大幅度增速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版本历史：</a:t>
            </a:r>
            <a:r>
              <a:rPr lang="en-US" altLang="zh-CN" u="sng"/>
              <a:t>1.2</a:t>
            </a:r>
            <a:endParaRPr lang="en-US" altLang="zh-CN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/>
            <a:r>
              <a:rPr lang="zh-CN" altLang="en-US"/>
              <a:t>大幅度改善报错和调试信息</a:t>
            </a:r>
            <a:endParaRPr lang="zh-CN" altLang="en-US"/>
          </a:p>
          <a:p>
            <a:pPr marL="914400" lvl="1" indent="-457200"/>
            <a:r>
              <a:rPr lang="zh-CN" altLang="en-US" sz="2400"/>
              <a:t>方便用户和开发者解决使用过程中遇到的问题</a:t>
            </a:r>
            <a:endParaRPr lang="zh-CN" altLang="en-US" sz="2400"/>
          </a:p>
          <a:p>
            <a:pPr marL="457200" indent="-457200"/>
            <a:r>
              <a:rPr lang="zh-CN" altLang="en-US"/>
              <a:t>新增 --sysroot= 参数</a:t>
            </a:r>
            <a:endParaRPr lang="zh-CN" altLang="en-US"/>
          </a:p>
          <a:p>
            <a:pPr marL="914400" lvl="1" indent="-457200"/>
            <a:r>
              <a:rPr lang="zh-CN" altLang="en-US" sz="2400"/>
              <a:t>允许管理设备中安装的其他 AOSC OS 系统或容器</a:t>
            </a:r>
            <a:endParaRPr lang="zh-CN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版本历史：</a:t>
            </a:r>
            <a:r>
              <a:rPr lang="en-US" altLang="zh-CN" u="sng"/>
              <a:t>1.3</a:t>
            </a:r>
            <a:endParaRPr lang="en-US" altLang="zh-CN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717200"/>
            <a:ext cx="9790430" cy="4850765"/>
          </a:xfrm>
        </p:spPr>
        <p:txBody>
          <a:bodyPr>
            <a:noAutofit/>
          </a:bodyPr>
          <a:p>
            <a:r>
              <a:rPr lang="en-US" altLang="zh-CN"/>
              <a:t>oma </a:t>
            </a:r>
            <a:r>
              <a:t>历史上维护时间最长的分支</a:t>
            </a:r>
          </a:p>
          <a:p>
            <a:pPr lvl="1"/>
            <a:r>
              <a:rPr sz="2400"/>
              <a:t>说明</a:t>
            </a:r>
            <a:r>
              <a:rPr lang="en-US" altLang="zh-CN" sz="2400"/>
              <a:t> oma </a:t>
            </a:r>
            <a:r>
              <a:rPr sz="2400"/>
              <a:t>已经基本进入稳定使用的阶段</a:t>
            </a:r>
            <a:endParaRPr sz="2400"/>
          </a:p>
          <a:p>
            <a:pPr lvl="1"/>
            <a:r>
              <a:rPr lang="zh-CN" altLang="en-US" sz="2400"/>
              <a:t>可在大多数情况下替代</a:t>
            </a:r>
            <a:r>
              <a:rPr lang="en-US" altLang="zh-CN" sz="2400"/>
              <a:t> apt</a:t>
            </a:r>
            <a:endParaRPr lang="zh-CN" altLang="en-US" sz="2400"/>
          </a:p>
          <a:p>
            <a:r>
              <a:rPr lang="zh-CN" altLang="en-US"/>
              <a:t>小熊猫</a:t>
            </a:r>
            <a:r>
              <a:rPr lang="en-US" altLang="zh-CN"/>
              <a:t> TUI</a:t>
            </a:r>
            <a:r>
              <a:t>：提供直观的搜索、安装和管理功能</a:t>
            </a:r>
          </a:p>
          <a:p>
            <a:r>
              <a:t>改善进程管理，更加直观地向用户展示进程锁</a:t>
            </a:r>
          </a:p>
          <a:p>
            <a:r>
              <a:t>改善依赖报错的准确性</a:t>
            </a:r>
          </a:p>
          <a:p>
            <a:r>
              <a:t>初步实现了“泛</a:t>
            </a:r>
            <a:r>
              <a:rPr lang="en-US" altLang="zh-CN"/>
              <a:t> Debian </a:t>
            </a:r>
            <a:r>
              <a:t>兼容性”</a:t>
            </a:r>
          </a:p>
          <a:p>
            <a:pPr lvl="1"/>
            <a:r>
              <a:rPr sz="2400"/>
              <a:t>支持</a:t>
            </a:r>
            <a:r>
              <a:rPr lang="en-US" altLang="zh-CN" sz="2400"/>
              <a:t> Debian </a:t>
            </a:r>
            <a:r>
              <a:rPr sz="2400"/>
              <a:t>及</a:t>
            </a:r>
            <a:r>
              <a:rPr lang="en-US" altLang="zh-CN" sz="2400"/>
              <a:t> Ubuntu </a:t>
            </a:r>
            <a:r>
              <a:rPr sz="2400"/>
              <a:t>使用的大多数软件源</a:t>
            </a:r>
            <a:endParaRPr sz="2400"/>
          </a:p>
          <a:p>
            <a:pPr lvl="1"/>
            <a:r>
              <a:rPr sz="2400"/>
              <a:t>配合</a:t>
            </a:r>
            <a:r>
              <a:rPr lang="en-US" altLang="zh-CN" sz="2400"/>
              <a:t> Spiral </a:t>
            </a:r>
            <a:r>
              <a:rPr sz="2400"/>
              <a:t>兼容性标记的需求，支持更多不同配置的软件源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rcRect r="1296"/>
          <a:stretch>
            <a:fillRect/>
          </a:stretch>
        </p:blipFill>
        <p:spPr>
          <a:xfrm>
            <a:off x="360045" y="360045"/>
            <a:ext cx="9718040" cy="5353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做泛</a:t>
            </a:r>
            <a:r>
              <a:rPr lang="en-US" altLang="zh-CN" u="sng"/>
              <a:t> Debian </a:t>
            </a:r>
            <a:r>
              <a:rPr lang="zh-CN" altLang="en-US" u="sng"/>
              <a:t>兼容时的妙妙故事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717200"/>
            <a:ext cx="9707245" cy="4351655"/>
          </a:xfrm>
        </p:spPr>
        <p:txBody>
          <a:bodyPr/>
          <a:p>
            <a:pPr marL="457200" indent="-457200"/>
            <a:r>
              <a:rPr lang="en-US" altLang="zh-CN"/>
              <a:t>1.3 </a:t>
            </a:r>
            <a:r>
              <a:t>是</a:t>
            </a:r>
            <a:r>
              <a:rPr lang="en-US" altLang="zh-CN"/>
              <a:t> oma </a:t>
            </a:r>
            <a:r>
              <a:t>初步涉猎不同系统和生态场景的版本</a:t>
            </a:r>
          </a:p>
          <a:p>
            <a:pPr lvl="1"/>
            <a:r>
              <a:rPr lang="zh-CN" altLang="en-US" sz="2400"/>
              <a:t>维护时遇到问题的复杂度不断上升</a:t>
            </a:r>
            <a:endParaRPr lang="zh-CN" altLang="en-US" sz="2400"/>
          </a:p>
          <a:p>
            <a:pPr marL="457200" lvl="0" indent="-457200"/>
            <a:r>
              <a:rPr lang="zh-CN" altLang="en-US"/>
              <a:t>两个案例：</a:t>
            </a:r>
            <a:r>
              <a:rPr lang="en-US" altLang="zh-CN"/>
              <a:t>oma </a:t>
            </a:r>
            <a:r>
              <a:t>如何解决业务需求</a:t>
            </a:r>
            <a:endParaRPr lang="zh-CN" altLang="en-US"/>
          </a:p>
          <a:p>
            <a:pPr lvl="1"/>
            <a:r>
              <a:rPr lang="zh-CN" altLang="en-US" sz="2400"/>
              <a:t>如何解析</a:t>
            </a:r>
            <a:r>
              <a:rPr lang="en-US" altLang="zh-CN" sz="2400"/>
              <a:t> InRelease </a:t>
            </a:r>
            <a:r>
              <a:rPr sz="2400"/>
              <a:t>的</a:t>
            </a:r>
            <a:r>
              <a:rPr lang="en-US" altLang="zh-CN" sz="2400"/>
              <a:t> Date </a:t>
            </a:r>
            <a:r>
              <a:rPr sz="2400"/>
              <a:t>和</a:t>
            </a:r>
            <a:r>
              <a:rPr lang="en-US" altLang="zh-CN" sz="2400"/>
              <a:t> Valid-Until </a:t>
            </a:r>
            <a:r>
              <a:rPr sz="2400"/>
              <a:t>栏目</a:t>
            </a:r>
            <a:endParaRPr sz="2400"/>
          </a:p>
          <a:p>
            <a:pPr lvl="1"/>
            <a:r>
              <a:rPr sz="2400"/>
              <a:t>如何正确地处理流式</a:t>
            </a:r>
            <a:r>
              <a:rPr lang="en-US" altLang="zh-CN" sz="2400"/>
              <a:t> gzip </a:t>
            </a:r>
            <a:r>
              <a:rPr sz="2400"/>
              <a:t>数据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日期，</a:t>
            </a:r>
            <a:r>
              <a:rPr lang="en-US" altLang="zh-CN" u="sng"/>
              <a:t>RFC 2822 </a:t>
            </a:r>
            <a:r>
              <a:rPr lang="zh-CN" altLang="en-US" u="sng"/>
              <a:t>日期，与</a:t>
            </a:r>
            <a:r>
              <a:rPr lang="en-US" altLang="zh-CN" u="sng"/>
              <a:t> APT </a:t>
            </a:r>
            <a:r>
              <a:rPr lang="zh-CN" altLang="en-US" u="sng"/>
              <a:t>软件源</a:t>
            </a:r>
            <a:endParaRPr lang="en-US" altLang="zh-CN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717200"/>
            <a:ext cx="9790430" cy="4461510"/>
          </a:xfrm>
        </p:spPr>
        <p:txBody>
          <a:bodyPr>
            <a:normAutofit lnSpcReduction="10000"/>
          </a:bodyPr>
          <a:p>
            <a:r>
              <a:rPr lang="zh-CN" altLang="en-US"/>
              <a:t>日期在</a:t>
            </a:r>
            <a:r>
              <a:rPr lang="en-US" altLang="zh-CN"/>
              <a:t> InRelease </a:t>
            </a:r>
            <a:r>
              <a:t>等元数据文件中的作用</a:t>
            </a:r>
          </a:p>
          <a:p>
            <a:pPr lvl="1"/>
            <a:r>
              <a:rPr sz="2400"/>
              <a:t>软件源在何时刷新？</a:t>
            </a:r>
            <a:endParaRPr sz="2400"/>
          </a:p>
          <a:p>
            <a:pPr lvl="1"/>
            <a:r>
              <a:rPr sz="2400"/>
              <a:t>证书的有效期？</a:t>
            </a:r>
            <a:endParaRPr sz="2400"/>
          </a:p>
          <a:p>
            <a:pPr lvl="0"/>
            <a:r>
              <a:rPr lang="en-US" altLang="zh-CN"/>
              <a:t>RFC 2822 </a:t>
            </a:r>
            <a:r>
              <a:t>日期</a:t>
            </a:r>
            <a:br/>
          </a:p>
          <a:p>
            <a:pPr marL="0" lvl="0" indent="0" algn="ctr">
              <a:buNone/>
            </a:pPr>
            <a:r>
              <a:rPr sz="2400">
                <a:latin typeface="FantasqueSansM Nerd Font" panose="020B0609020204030204" charset="0"/>
                <a:cs typeface="FantasqueSansM Nerd Font" panose="020B0609020204030204" charset="0"/>
              </a:rPr>
              <a:t>Fri, 12 Jul 2024 15:24:10 +0000</a:t>
            </a:r>
            <a:br>
              <a:rPr sz="2400">
                <a:latin typeface="FantasqueSansM Nerd Font" panose="020B0609020204030204" charset="0"/>
                <a:cs typeface="FantasqueSansM Nerd Font" panose="020B0609020204030204" charset="0"/>
              </a:rPr>
            </a:br>
          </a:p>
          <a:p>
            <a:pPr marL="457200" lvl="0" indent="-457200" algn="l"/>
            <a:r>
              <a:t>眼见为虚：</a:t>
            </a:r>
            <a:r>
              <a:rPr lang="en-US" altLang="zh-CN"/>
              <a:t>APT </a:t>
            </a:r>
            <a:r>
              <a:t>使用</a:t>
            </a:r>
            <a:r>
              <a:rPr lang="en-US" altLang="zh-CN"/>
              <a:t> RFC 2822 </a:t>
            </a:r>
            <a:r>
              <a:t>格式的日期吗？</a:t>
            </a:r>
          </a:p>
          <a:p>
            <a:pPr marL="914400" lvl="1" indent="-457200" algn="l"/>
            <a:r>
              <a:rPr sz="2400"/>
              <a:t>安同</a:t>
            </a:r>
            <a:r>
              <a:rPr lang="en-US" altLang="zh-CN" sz="2400"/>
              <a:t> OS </a:t>
            </a:r>
            <a:r>
              <a:rPr sz="2400"/>
              <a:t>的软件源一直假设了</a:t>
            </a:r>
            <a:r>
              <a:rPr lang="en-US" altLang="zh-CN" sz="2400"/>
              <a:t> APT </a:t>
            </a:r>
            <a:r>
              <a:rPr sz="2400"/>
              <a:t>源使用这一规范，因此</a:t>
            </a:r>
            <a:r>
              <a:rPr lang="en-US" altLang="zh-CN" sz="2400"/>
              <a:t> oma </a:t>
            </a:r>
            <a:r>
              <a:rPr sz="2400"/>
              <a:t>也使用了这一规范的标准实现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u="sng"/>
              <a:t>APT </a:t>
            </a:r>
            <a:r>
              <a:rPr lang="zh-CN" altLang="en-US" u="sng"/>
              <a:t>软件源并不一定遵从</a:t>
            </a:r>
            <a:r>
              <a:rPr lang="en-US" altLang="zh-CN" u="sng"/>
              <a:t> RFC 2822</a:t>
            </a:r>
            <a:r>
              <a:rPr lang="zh-CN" altLang="en-US" u="sng"/>
              <a:t>！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457200" indent="-457200"/>
            <a:r>
              <a:rPr lang="en-US" altLang="zh-CN"/>
              <a:t>Debian </a:t>
            </a:r>
            <a:r>
              <a:t>的软件源格式规范文档中的范例使用的也是</a:t>
            </a:r>
            <a:r>
              <a:rPr lang="en-US" altLang="zh-CN"/>
              <a:t> RFC 2822 </a:t>
            </a:r>
            <a:r>
              <a:t>日期，但在后续的详细描述中也违反了该</a:t>
            </a:r>
            <a:r>
              <a:rPr lang="en-US" altLang="zh-CN"/>
              <a:t> RFC </a:t>
            </a:r>
            <a:r>
              <a:t>的规定</a:t>
            </a:r>
          </a:p>
          <a:p>
            <a:pPr lvl="1"/>
            <a:r>
              <a:rPr sz="2400"/>
              <a:t>因此，</a:t>
            </a:r>
            <a:r>
              <a:rPr lang="en-US" altLang="zh-CN" sz="2400"/>
              <a:t>Aptly </a:t>
            </a:r>
            <a:r>
              <a:rPr sz="2400"/>
              <a:t>生成的元数据文件并不完全遵从这一规范！</a:t>
            </a:r>
            <a:endParaRPr sz="2400"/>
          </a:p>
          <a:p>
            <a:pPr lvl="2"/>
            <a:r>
              <a:rPr sz="2400"/>
              <a:t>个位数小时无</a:t>
            </a:r>
            <a:r>
              <a:rPr lang="en-US" altLang="zh-CN" sz="2400"/>
              <a:t> 0 </a:t>
            </a:r>
            <a:r>
              <a:rPr sz="2400"/>
              <a:t>前缀（</a:t>
            </a:r>
            <a:r>
              <a:rPr lang="en-US" altLang="zh-CN" sz="2400"/>
              <a:t>RFC 2822 </a:t>
            </a:r>
            <a:r>
              <a:rPr sz="2400"/>
              <a:t>要求</a:t>
            </a:r>
            <a:r>
              <a:rPr lang="en-US" altLang="zh-CN" sz="2400"/>
              <a:t> 09:00</a:t>
            </a:r>
            <a:r>
              <a:rPr sz="2400"/>
              <a:t>，</a:t>
            </a:r>
            <a:r>
              <a:rPr lang="en-US" altLang="zh-CN" sz="2400"/>
              <a:t>Aptly </a:t>
            </a:r>
            <a:r>
              <a:rPr sz="2400"/>
              <a:t>源中可能为</a:t>
            </a:r>
            <a:r>
              <a:rPr lang="en-US" altLang="zh-CN" sz="2400"/>
              <a:t> 9:00</a:t>
            </a:r>
            <a:r>
              <a:rPr sz="2400"/>
              <a:t>）</a:t>
            </a:r>
            <a:endParaRPr sz="2400"/>
          </a:p>
          <a:p>
            <a:pPr lvl="2"/>
            <a:r>
              <a:rPr lang="en-US" altLang="zh-CN" sz="2400"/>
              <a:t>RFC 2822 </a:t>
            </a:r>
            <a:r>
              <a:rPr sz="2400"/>
              <a:t>对国际协调时的标记为</a:t>
            </a:r>
            <a:r>
              <a:rPr lang="en-US" altLang="zh-CN" sz="2400"/>
              <a:t> UT/GMT/+0000</a:t>
            </a:r>
            <a:r>
              <a:rPr sz="2400"/>
              <a:t>，但</a:t>
            </a:r>
            <a:r>
              <a:rPr lang="en-US" altLang="zh-CN" sz="2400"/>
              <a:t> Aptly </a:t>
            </a:r>
            <a:r>
              <a:rPr sz="2400"/>
              <a:t>会生成</a:t>
            </a:r>
            <a:r>
              <a:rPr lang="en-US" altLang="zh-CN" sz="2400"/>
              <a:t> UTC</a:t>
            </a:r>
            <a:r>
              <a:rPr sz="2400"/>
              <a:t>（</a:t>
            </a:r>
            <a:r>
              <a:rPr lang="en-US" altLang="zh-CN" sz="2400"/>
              <a:t>Debian </a:t>
            </a:r>
            <a:r>
              <a:rPr sz="2400"/>
              <a:t>文档指定支持</a:t>
            </a:r>
            <a:r>
              <a:rPr lang="en-US" altLang="zh-CN" sz="2400"/>
              <a:t> UTC/GMT/+0000/Z</a:t>
            </a:r>
            <a:r>
              <a:rPr sz="2400"/>
              <a:t>）</a:t>
            </a:r>
            <a:endParaRPr lang="en-US" altLang="zh-CN"/>
          </a:p>
          <a:p>
            <a:pPr marL="457200" lvl="0" indent="-457200"/>
            <a:r>
              <a:rPr lang="en-US" altLang="zh-CN"/>
              <a:t>oma </a:t>
            </a:r>
            <a:r>
              <a:t>怎么办？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连锁反应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/>
            <a:r>
              <a:rPr lang="zh-CN" altLang="en-US"/>
              <a:t>在</a:t>
            </a:r>
            <a:r>
              <a:rPr lang="en-US" altLang="zh-CN"/>
              <a:t> Ubuntu </a:t>
            </a:r>
            <a:r>
              <a:t>刷新软件源，总是报告错误</a:t>
            </a:r>
          </a:p>
          <a:p>
            <a:pPr lvl="1"/>
            <a:r>
              <a:rPr sz="2400"/>
              <a:t>由于编码错误，</a:t>
            </a:r>
            <a:r>
              <a:rPr lang="en-US" altLang="zh-CN" sz="2400"/>
              <a:t>oma </a:t>
            </a:r>
            <a:r>
              <a:rPr sz="2400"/>
              <a:t>总是在下载未压缩的源文件</a:t>
            </a:r>
            <a:endParaRPr sz="2400"/>
          </a:p>
          <a:p>
            <a:pPr lvl="2"/>
            <a:r>
              <a:rPr sz="2400"/>
              <a:t>而</a:t>
            </a:r>
            <a:r>
              <a:rPr lang="en-US" altLang="zh-CN" sz="2400"/>
              <a:t> Ubuntu </a:t>
            </a:r>
            <a:r>
              <a:rPr sz="2400"/>
              <a:t>不提供未压缩的</a:t>
            </a:r>
            <a:r>
              <a:rPr lang="en-US" altLang="zh-CN" sz="2400"/>
              <a:t> Packages </a:t>
            </a:r>
            <a:r>
              <a:rPr sz="2400"/>
              <a:t>文件</a:t>
            </a:r>
            <a:endParaRPr sz="2400"/>
          </a:p>
          <a:p>
            <a:pPr lvl="0"/>
            <a:r>
              <a:t>解决这一</a:t>
            </a:r>
            <a:r>
              <a:rPr lang="en-US" altLang="zh-CN"/>
              <a:t> bug </a:t>
            </a:r>
            <a:r>
              <a:t>暴露了更多</a:t>
            </a:r>
            <a:r>
              <a:rPr lang="en-US" altLang="zh-CN"/>
              <a:t> bug</a:t>
            </a:r>
          </a:p>
          <a:p>
            <a:pPr lvl="1"/>
            <a:r>
              <a:rPr sz="2400"/>
              <a:t>下载</a:t>
            </a:r>
            <a:r>
              <a:rPr lang="en-US" altLang="zh-CN" sz="2400"/>
              <a:t> Gzip </a:t>
            </a:r>
            <a:r>
              <a:rPr sz="2400"/>
              <a:t>元数据时总是报错（一边下载一边解压）</a:t>
            </a:r>
            <a:endParaRPr lang="en-US" altLang="zh-CN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 descr="Screenshot_20240704_15524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0000" y="360000"/>
            <a:ext cx="11296745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内容占位符 7" descr="Screenshot_20240704_15572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0045" y="360045"/>
            <a:ext cx="10232390" cy="5058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我是谁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小熊猫包管理、安同</a:t>
            </a:r>
            <a:r>
              <a:rPr lang="en-US" altLang="zh-CN"/>
              <a:t> OS </a:t>
            </a:r>
            <a:r>
              <a:t>安装器作者</a:t>
            </a:r>
          </a:p>
          <a:p>
            <a:r>
              <a:rPr lang="en-US" altLang="zh-CN"/>
              <a:t>Bug </a:t>
            </a:r>
            <a:r>
              <a:t>缠身的应用开发者</a:t>
            </a:r>
          </a:p>
          <a:p>
            <a:r>
              <a:rPr lang="en-US" altLang="zh-CN"/>
              <a:t>QQ: </a:t>
            </a:r>
            <a:r>
              <a:t>宇宙眼镜人</a:t>
            </a:r>
          </a:p>
          <a:p>
            <a:r>
              <a:rPr lang="en-US" altLang="zh-CN"/>
              <a:t>Telegram: </a:t>
            </a:r>
            <a:r>
              <a:t>眼镜在哪</a:t>
            </a:r>
          </a:p>
          <a:p>
            <a:r>
              <a:rPr lang="en-US" altLang="zh-CN"/>
              <a:t>GitHub: @eatradish</a:t>
            </a:r>
            <a:endParaRPr lang="en-US" altLang="zh-CN"/>
          </a:p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creenshot_20240708_1007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910" y="3503930"/>
            <a:ext cx="8953500" cy="2605405"/>
          </a:xfrm>
          <a:prstGeom prst="rect">
            <a:avLst/>
          </a:prstGeom>
        </p:spPr>
      </p:pic>
      <p:pic>
        <p:nvPicPr>
          <p:cNvPr id="8" name="内容占位符 7" descr="Screenshot_20240708_10084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910" y="534035"/>
            <a:ext cx="8954135" cy="27800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538480"/>
            <a:ext cx="9790430" cy="5638800"/>
          </a:xfrm>
        </p:spPr>
        <p:txBody>
          <a:bodyPr/>
          <a:p>
            <a:pPr marL="342900" indent="-342900">
              <a:buFont typeface="Arial" panose="02080604020202020204" pitchFamily="34" charset="0"/>
              <a:buChar char="•"/>
            </a:pPr>
            <a:r>
              <a:rPr lang="en-US" altLang="zh-CN">
                <a:cs typeface="霞鹜新晰黑" panose="02000500000000000000" charset="-122"/>
                <a:sym typeface="+mn-ea"/>
              </a:rPr>
              <a:t>write::GzipDecoder </a:t>
            </a:r>
            <a:r>
              <a:rPr>
                <a:cs typeface="霞鹜新晰黑" panose="02000500000000000000" charset="-122"/>
                <a:sym typeface="+mn-ea"/>
              </a:rPr>
              <a:t>遇到终止符时（终止符不一定在数据的结尾，也可能在一段片段里的头），终止写入流</a:t>
            </a:r>
            <a:endParaRPr>
              <a:cs typeface="霞鹜新晰黑" panose="02000500000000000000" charset="-122"/>
              <a:sym typeface="+mn-ea"/>
            </a:endParaRPr>
          </a:p>
          <a:p>
            <a:pPr marL="342900" indent="-342900">
              <a:buFont typeface="Arial" panose="02080604020202020204" pitchFamily="34" charset="0"/>
              <a:buChar char="•"/>
            </a:pPr>
            <a:r>
              <a:rPr lang="en-US" altLang="zh-CN"/>
              <a:t>chunk </a:t>
            </a:r>
            <a:r>
              <a:t>写入的带有终止符的</a:t>
            </a:r>
            <a:r>
              <a:rPr lang="en-US" altLang="zh-CN"/>
              <a:t> buffer </a:t>
            </a:r>
            <a:r>
              <a:t>有可能不是完整的</a:t>
            </a:r>
            <a:r>
              <a:rPr lang="en-US" altLang="zh-CN"/>
              <a:t> buffer</a:t>
            </a:r>
            <a:endParaRPr lang="en-US" altLang="zh-CN"/>
          </a:p>
          <a:p>
            <a:pPr marL="342900" indent="-342900">
              <a:buFont typeface="Arial" panose="02080604020202020204" pitchFamily="34" charset="0"/>
              <a:buChar char="•"/>
            </a:pPr>
            <a:r>
              <a:t>后续还有数据，但流已经终止，程序报错退出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427990"/>
            <a:ext cx="9790430" cy="5749290"/>
          </a:xfrm>
        </p:spPr>
        <p:txBody>
          <a:bodyPr/>
          <a:p>
            <a:pPr marL="342900" indent="-342900">
              <a:buFont typeface="Arial" panose="02080604020202020204" pitchFamily="34" charset="0"/>
              <a:buChar char="•"/>
            </a:pPr>
            <a:r>
              <a:rPr lang="en-US" altLang="zh-CN">
                <a:cs typeface="霞鹜新晰黑" panose="02000500000000000000" charset="-122"/>
                <a:sym typeface="+mn-ea"/>
              </a:rPr>
              <a:t>bufread::GzipDecoder </a:t>
            </a:r>
            <a:r>
              <a:rPr>
                <a:cs typeface="霞鹜新晰黑" panose="02000500000000000000" charset="-122"/>
                <a:sym typeface="+mn-ea"/>
              </a:rPr>
              <a:t>与</a:t>
            </a:r>
            <a:r>
              <a:rPr lang="en-US" altLang="zh-CN">
                <a:cs typeface="霞鹜新晰黑" panose="02000500000000000000" charset="-122"/>
                <a:sym typeface="+mn-ea"/>
              </a:rPr>
              <a:t> write::GzipDecoder </a:t>
            </a:r>
            <a:r>
              <a:rPr>
                <a:cs typeface="霞鹜新晰黑" panose="02000500000000000000" charset="-122"/>
                <a:sym typeface="+mn-ea"/>
              </a:rPr>
              <a:t>不同，它内部维护了一个</a:t>
            </a:r>
            <a:r>
              <a:rPr lang="en-US" altLang="zh-CN">
                <a:cs typeface="霞鹜新晰黑" panose="02000500000000000000" charset="-122"/>
                <a:sym typeface="+mn-ea"/>
              </a:rPr>
              <a:t> buffer</a:t>
            </a:r>
            <a:r>
              <a:rPr>
                <a:cs typeface="霞鹜新晰黑" panose="02000500000000000000" charset="-122"/>
                <a:sym typeface="+mn-ea"/>
              </a:rPr>
              <a:t>，当输入的片段未组成完整有效的</a:t>
            </a:r>
            <a:r>
              <a:rPr lang="en-US" altLang="zh-CN">
                <a:cs typeface="霞鹜新晰黑" panose="02000500000000000000" charset="-122"/>
                <a:sym typeface="+mn-ea"/>
              </a:rPr>
              <a:t> Gzip </a:t>
            </a:r>
            <a:r>
              <a:rPr>
                <a:cs typeface="霞鹜新晰黑" panose="02000500000000000000" charset="-122"/>
                <a:sym typeface="+mn-ea"/>
              </a:rPr>
              <a:t>片段时，它会将读取到的数据写入到这个</a:t>
            </a:r>
            <a:r>
              <a:rPr lang="en-US" altLang="zh-CN">
                <a:cs typeface="霞鹜新晰黑" panose="02000500000000000000" charset="-122"/>
                <a:sym typeface="+mn-ea"/>
              </a:rPr>
              <a:t> buffer </a:t>
            </a:r>
            <a:r>
              <a:rPr>
                <a:cs typeface="霞鹜新晰黑" panose="02000500000000000000" charset="-122"/>
                <a:sym typeface="+mn-ea"/>
              </a:rPr>
              <a:t>中，当数据再次写入而形成有效的</a:t>
            </a:r>
            <a:r>
              <a:rPr lang="en-US" altLang="zh-CN">
                <a:cs typeface="霞鹜新晰黑" panose="02000500000000000000" charset="-122"/>
                <a:sym typeface="+mn-ea"/>
              </a:rPr>
              <a:t> Gzip </a:t>
            </a:r>
            <a:r>
              <a:rPr>
                <a:cs typeface="霞鹜新晰黑" panose="02000500000000000000" charset="-122"/>
                <a:sym typeface="+mn-ea"/>
              </a:rPr>
              <a:t>片段时则继续传递</a:t>
            </a:r>
            <a:endParaRPr lang="zh-CN" altLang="en-US">
              <a:latin typeface="霞鹜新晰黑" panose="02000500000000000000" charset="-122"/>
              <a:ea typeface="霞鹜新晰黑" panose="02000500000000000000" charset="-122"/>
              <a:cs typeface="霞鹜新晰黑" panose="02000500000000000000" charset="-122"/>
            </a:endParaRPr>
          </a:p>
          <a:p>
            <a:pPr marL="342900" indent="-342900">
              <a:buFont typeface="Arial" panose="02080604020202020204" pitchFamily="34" charset="0"/>
              <a:buChar char="•"/>
            </a:pPr>
            <a:r>
              <a:rPr>
                <a:cs typeface="霞鹜新晰黑" panose="02000500000000000000" charset="-122"/>
                <a:sym typeface="+mn-ea"/>
              </a:rPr>
              <a:t>此方法能够一直写入</a:t>
            </a:r>
            <a:r>
              <a:rPr lang="en-US" altLang="zh-CN">
                <a:cs typeface="霞鹜新晰黑" panose="02000500000000000000" charset="-122"/>
                <a:sym typeface="+mn-ea"/>
              </a:rPr>
              <a:t> Gzip </a:t>
            </a:r>
            <a:r>
              <a:rPr>
                <a:cs typeface="霞鹜新晰黑" panose="02000500000000000000" charset="-122"/>
                <a:sym typeface="+mn-ea"/>
              </a:rPr>
              <a:t>流直至完成</a:t>
            </a:r>
            <a:endParaRPr lang="zh-CN" altLang="en-US">
              <a:latin typeface="霞鹜新晰黑" panose="02000500000000000000" charset="-122"/>
              <a:ea typeface="霞鹜新晰黑" panose="02000500000000000000" charset="-122"/>
              <a:cs typeface="霞鹜新晰黑" panose="02000500000000000000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教训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lvl="0" indent="-457200"/>
            <a:r>
              <a:rPr lang="en-US" altLang="zh-CN">
                <a:sym typeface="+mn-ea"/>
              </a:rPr>
              <a:t>API </a:t>
            </a:r>
            <a:r>
              <a:rPr>
                <a:sym typeface="+mn-ea"/>
              </a:rPr>
              <a:t>文档必须仔细查阅</a:t>
            </a:r>
            <a:endParaRPr>
              <a:sym typeface="+mn-ea"/>
            </a:endParaRPr>
          </a:p>
          <a:p>
            <a:pPr lvl="1"/>
            <a:r>
              <a:rPr sz="2400">
                <a:sym typeface="+mn-ea"/>
              </a:rPr>
              <a:t>遇到问题时要首先找文档和实现代码进行交叉诊断</a:t>
            </a:r>
            <a:endParaRPr lang="zh-CN" altLang="en-US" sz="2400"/>
          </a:p>
          <a:p>
            <a:pPr marL="457200" lvl="0" indent="-457200"/>
            <a:r>
              <a:rPr>
                <a:sym typeface="+mn-ea"/>
              </a:rPr>
              <a:t>综合参考其他实现有时也能找到答案</a:t>
            </a:r>
            <a:endParaRPr lang="zh-CN" altLang="en-US"/>
          </a:p>
          <a:p>
            <a:pPr marL="457200" lvl="0" indent="-457200"/>
            <a:r>
              <a:rPr>
                <a:sym typeface="+mn-ea"/>
              </a:rPr>
              <a:t>测试，测试，测试</a:t>
            </a:r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u="sng"/>
              <a:t>oma 1.4 </a:t>
            </a:r>
            <a:r>
              <a:rPr lang="zh-CN" altLang="en-US" u="sng"/>
              <a:t>展望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717200"/>
            <a:ext cx="9799320" cy="4351655"/>
          </a:xfrm>
        </p:spPr>
        <p:txBody>
          <a:bodyPr>
            <a:noAutofit/>
          </a:bodyPr>
          <a:p>
            <a:r>
              <a:rPr lang="zh-CN" altLang="en-US"/>
              <a:t>进一步完善</a:t>
            </a:r>
            <a:r>
              <a:rPr lang="en-US" altLang="zh-CN"/>
              <a:t> TUI </a:t>
            </a:r>
            <a:r>
              <a:rPr lang="zh-CN" altLang="en-US"/>
              <a:t>界面</a:t>
            </a:r>
            <a:endParaRPr lang="zh-CN" altLang="en-US"/>
          </a:p>
          <a:p>
            <a:pPr lvl="1"/>
            <a:r>
              <a:rPr lang="zh-CN" altLang="en-US" sz="2400"/>
              <a:t>将大多数常用界面从命令行迁移至</a:t>
            </a:r>
            <a:r>
              <a:rPr lang="en-US" altLang="zh-CN" sz="2400"/>
              <a:t> TUI</a:t>
            </a:r>
            <a:endParaRPr lang="en-US" altLang="zh-CN" sz="2400"/>
          </a:p>
          <a:p>
            <a:pPr lvl="2"/>
            <a:r>
              <a:rPr sz="2400"/>
              <a:t>安装、更新、镜像源与测试源</a:t>
            </a:r>
            <a:endParaRPr sz="2400"/>
          </a:p>
          <a:p>
            <a:pPr lvl="2"/>
            <a:r>
              <a:rPr sz="2400"/>
              <a:t>确认、历史与撤销界面</a:t>
            </a:r>
            <a:endParaRPr lang="en-US" altLang="zh-CN" sz="2400"/>
          </a:p>
          <a:p>
            <a:r>
              <a:rPr lang="zh-CN" altLang="en-US"/>
              <a:t>重新设计系统更新的展现方式</a:t>
            </a:r>
            <a:endParaRPr lang="zh-CN" altLang="en-US"/>
          </a:p>
          <a:p>
            <a:pPr lvl="1"/>
            <a:r>
              <a:rPr lang="zh-CN" altLang="en-US" sz="2400"/>
              <a:t>优先显示「更新集合」，而不是一味列出所有受影响的软件包</a:t>
            </a:r>
            <a:endParaRPr lang="zh-CN" altLang="en-US" sz="2400"/>
          </a:p>
          <a:p>
            <a:pPr lvl="1"/>
            <a:r>
              <a:rPr lang="zh-CN" altLang="en-US" sz="2400"/>
              <a:t>以类似</a:t>
            </a:r>
            <a:r>
              <a:rPr lang="en-US" altLang="zh-CN" sz="2400"/>
              <a:t> Windows Update </a:t>
            </a:r>
            <a:r>
              <a:rPr sz="2400"/>
              <a:t>的方式对系列更新进行概括介绍</a:t>
            </a:r>
            <a:endParaRPr sz="2400"/>
          </a:p>
          <a:p>
            <a:pPr lvl="0"/>
            <a:r>
              <a:t>进一步增强单元与使用测试的覆盖率</a:t>
            </a:r>
          </a:p>
          <a:p>
            <a:pPr lvl="1"/>
            <a:r>
              <a:rPr sz="2400"/>
              <a:t>相对于前三个维护分支延长开发周期，以便进行更充分的用户测试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Screenshot_20240711_16013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0045" y="360045"/>
            <a:ext cx="10536555" cy="444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0785" y="3091815"/>
            <a:ext cx="9790430" cy="67437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zh-CN" altLang="en-US"/>
              <a:t>致谢、问答与后续讨论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问题意识：为什么安同</a:t>
            </a:r>
            <a:r>
              <a:rPr lang="en-US" altLang="zh-CN" u="sng"/>
              <a:t> OS </a:t>
            </a:r>
            <a:r>
              <a:rPr lang="zh-CN" altLang="en-US" u="sng"/>
              <a:t>需要</a:t>
            </a:r>
            <a:r>
              <a:rPr lang="en-US" altLang="zh-CN" u="sng"/>
              <a:t> oma</a:t>
            </a:r>
            <a:endParaRPr lang="en-US" altLang="zh-CN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安同</a:t>
            </a:r>
            <a:r>
              <a:rPr lang="en-US" altLang="zh-CN"/>
              <a:t> OS </a:t>
            </a:r>
            <a:r>
              <a:t>是个相当“怪异”的发行版</a:t>
            </a:r>
          </a:p>
          <a:p>
            <a:pPr lvl="1"/>
            <a:r>
              <a:rPr sz="2400"/>
              <a:t>不分包且依赖设定比较固化</a:t>
            </a:r>
            <a:endParaRPr sz="2400"/>
          </a:p>
          <a:p>
            <a:pPr lvl="1"/>
            <a:r>
              <a:rPr sz="2400"/>
              <a:t>用户水平和目的多样化</a:t>
            </a:r>
            <a:endParaRPr sz="2400"/>
          </a:p>
          <a:p>
            <a:pPr lvl="2"/>
            <a:r>
              <a:rPr sz="2400"/>
              <a:t>猎奇心理在安同</a:t>
            </a:r>
            <a:r>
              <a:rPr lang="en-US" altLang="zh-CN" sz="2400"/>
              <a:t> OS </a:t>
            </a:r>
            <a:r>
              <a:rPr sz="2400"/>
              <a:t>新用户中较为普遍</a:t>
            </a:r>
            <a:endParaRPr sz="2400"/>
          </a:p>
          <a:p>
            <a:pPr lvl="2"/>
            <a:r>
              <a:rPr sz="2400"/>
              <a:t>安同</a:t>
            </a:r>
            <a:r>
              <a:rPr lang="en-US" altLang="zh-CN" sz="2400"/>
              <a:t> OS </a:t>
            </a:r>
            <a:r>
              <a:rPr sz="2400"/>
              <a:t>作为</a:t>
            </a:r>
            <a:r>
              <a:rPr lang="en-US" altLang="zh-CN" sz="2400"/>
              <a:t> .deb </a:t>
            </a:r>
            <a:r>
              <a:rPr sz="2400"/>
              <a:t>发行版，使用习惯存在显著差异</a:t>
            </a:r>
            <a:br>
              <a:rPr sz="2400"/>
            </a:br>
            <a:r>
              <a:rPr sz="2400"/>
              <a:t>（那么用户的条件反射会是什么呢？）</a:t>
            </a:r>
            <a:endParaRPr sz="2400"/>
          </a:p>
          <a:p>
            <a:pPr lvl="1"/>
            <a:r>
              <a:rPr sz="2400"/>
              <a:t>与众不同的多测试源设定、镜像源管理需求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我们的答案：重新设计包管理前端</a:t>
            </a:r>
            <a:endParaRPr lang="en-US" altLang="zh-CN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/>
              <a:t>核心思想：防呆和高度集成化</a:t>
            </a:r>
            <a:endParaRPr lang="zh-CN" altLang="en-US"/>
          </a:p>
          <a:p>
            <a:pPr lvl="1"/>
            <a:r>
              <a:rPr sz="2400">
                <a:cs typeface="霞鹜新晰黑" panose="02000500000000000000" charset="-122"/>
                <a:sym typeface="+mn-ea"/>
              </a:rPr>
              <a:t>清晰的审阅界面</a:t>
            </a:r>
            <a:endParaRPr lang="zh-CN" altLang="en-US" sz="2400">
              <a:cs typeface="霞鹜新晰黑" panose="02000500000000000000" charset="-122"/>
            </a:endParaRPr>
          </a:p>
          <a:p>
            <a:pPr lvl="1"/>
            <a:r>
              <a:rPr sz="2400">
                <a:cs typeface="霞鹜新晰黑" panose="02000500000000000000" charset="-122"/>
                <a:sym typeface="+mn-ea"/>
              </a:rPr>
              <a:t>提供系统更改的撤销功能</a:t>
            </a:r>
            <a:endParaRPr sz="2400">
              <a:cs typeface="霞鹜新晰黑" panose="02000500000000000000" charset="-122"/>
              <a:sym typeface="+mn-ea"/>
            </a:endParaRPr>
          </a:p>
          <a:p>
            <a:pPr lvl="1"/>
            <a:r>
              <a:rPr sz="2400">
                <a:cs typeface="霞鹜新晰黑" panose="02000500000000000000" charset="-122"/>
                <a:sym typeface="+mn-ea"/>
              </a:rPr>
              <a:t>简化或隐藏晦涩及模棱两可的功能</a:t>
            </a:r>
            <a:endParaRPr sz="2400">
              <a:cs typeface="霞鹜新晰黑" panose="02000500000000000000" charset="-122"/>
              <a:sym typeface="+mn-ea"/>
            </a:endParaRPr>
          </a:p>
          <a:p>
            <a:pPr lvl="2"/>
            <a:r>
              <a:rPr lang="en-US" altLang="zh-CN" sz="2400">
                <a:cs typeface="霞鹜新晰黑" panose="02000500000000000000" charset="-122"/>
                <a:sym typeface="+mn-ea"/>
              </a:rPr>
              <a:t>apt upgrade/full-upgrade</a:t>
            </a:r>
            <a:endParaRPr lang="en-US" altLang="zh-CN" sz="2400">
              <a:cs typeface="霞鹜新晰黑" panose="02000500000000000000" charset="-122"/>
              <a:sym typeface="+mn-ea"/>
            </a:endParaRPr>
          </a:p>
          <a:p>
            <a:pPr lvl="2"/>
            <a:r>
              <a:rPr lang="en-US" altLang="zh-CN" sz="2400">
                <a:cs typeface="霞鹜新晰黑" panose="02000500000000000000" charset="-122"/>
                <a:sym typeface="+mn-ea"/>
              </a:rPr>
              <a:t>apt remove/apt purge</a:t>
            </a:r>
            <a:endParaRPr lang="en-US" altLang="zh-CN" sz="2400">
              <a:cs typeface="霞鹜新晰黑" panose="02000500000000000000" charset="-122"/>
              <a:sym typeface="+mn-ea"/>
            </a:endParaRPr>
          </a:p>
          <a:p>
            <a:pPr lvl="3"/>
            <a:r>
              <a:rPr sz="2400">
                <a:cs typeface="霞鹜新晰黑" panose="02000500000000000000" charset="-122"/>
                <a:sym typeface="+mn-ea"/>
              </a:rPr>
              <a:t>何不变成</a:t>
            </a:r>
            <a:r>
              <a:rPr lang="en-US" altLang="zh-CN" sz="2400">
                <a:cs typeface="霞鹜新晰黑" panose="02000500000000000000" charset="-122"/>
                <a:sym typeface="+mn-ea"/>
              </a:rPr>
              <a:t> oma remove/oma remove --remove-config?</a:t>
            </a:r>
            <a:endParaRPr sz="2400">
              <a:cs typeface="霞鹜新晰黑" panose="02000500000000000000" charset="-122"/>
              <a:sym typeface="+mn-ea"/>
            </a:endParaRPr>
          </a:p>
          <a:p>
            <a:pPr lvl="1"/>
            <a:r>
              <a:rPr sz="2400">
                <a:cs typeface="霞鹜新晰黑" panose="02000500000000000000" charset="-122"/>
                <a:sym typeface="+mn-ea"/>
              </a:rPr>
              <a:t>集成测试源、系统电源状态等的探测功能</a:t>
            </a:r>
            <a:endParaRPr sz="2400">
              <a:cs typeface="霞鹜新晰黑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rcRect r="1101"/>
          <a:stretch>
            <a:fillRect/>
          </a:stretch>
        </p:blipFill>
        <p:spPr>
          <a:xfrm>
            <a:off x="360000" y="360000"/>
            <a:ext cx="9697720" cy="5354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668"/>
          <a:stretch>
            <a:fillRect/>
          </a:stretch>
        </p:blipFill>
        <p:spPr>
          <a:xfrm>
            <a:off x="360000" y="360000"/>
            <a:ext cx="9377892" cy="535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u="sng">
                <a:cs typeface="霞鹜新晰黑" panose="02000500000000000000" charset="-122"/>
                <a:sym typeface="+mn-ea"/>
              </a:rPr>
              <a:t>改良和优化</a:t>
            </a:r>
            <a:r>
              <a:rPr lang="en-US" altLang="zh-CN" u="sng">
                <a:cs typeface="霞鹜新晰黑" panose="02000500000000000000" charset="-122"/>
                <a:sym typeface="+mn-ea"/>
              </a:rPr>
              <a:t>——</a:t>
            </a:r>
            <a:r>
              <a:rPr u="sng">
                <a:cs typeface="霞鹜新晰黑" panose="02000500000000000000" charset="-122"/>
                <a:sym typeface="+mn-ea"/>
              </a:rPr>
              <a:t>解决</a:t>
            </a:r>
            <a:r>
              <a:rPr lang="en-US" altLang="zh-CN" u="sng">
                <a:cs typeface="霞鹜新晰黑" panose="02000500000000000000" charset="-122"/>
                <a:sym typeface="+mn-ea"/>
              </a:rPr>
              <a:t> APT </a:t>
            </a:r>
            <a:r>
              <a:rPr u="sng">
                <a:cs typeface="霞鹜新晰黑" panose="02000500000000000000" charset="-122"/>
                <a:sym typeface="+mn-ea"/>
              </a:rPr>
              <a:t>的普遍痛点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lvl="0" indent="-457200"/>
            <a:r>
              <a:rPr>
                <a:cs typeface="霞鹜新晰黑" panose="02000500000000000000" charset="-122"/>
                <a:sym typeface="+mn-ea"/>
              </a:rPr>
              <a:t>多线程下载和高性能</a:t>
            </a:r>
            <a:r>
              <a:rPr lang="en-US" altLang="zh-CN">
                <a:cs typeface="霞鹜新晰黑" panose="02000500000000000000" charset="-122"/>
                <a:sym typeface="+mn-ea"/>
              </a:rPr>
              <a:t> HTTP </a:t>
            </a:r>
            <a:r>
              <a:rPr>
                <a:cs typeface="霞鹜新晰黑" panose="02000500000000000000" charset="-122"/>
                <a:sym typeface="+mn-ea"/>
              </a:rPr>
              <a:t>库缩短下载耗时</a:t>
            </a:r>
            <a:endParaRPr>
              <a:cs typeface="霞鹜新晰黑" panose="02000500000000000000" charset="-122"/>
              <a:sym typeface="+mn-ea"/>
            </a:endParaRPr>
          </a:p>
          <a:p>
            <a:pPr marL="457200" lvl="0" indent="-457200"/>
            <a:r>
              <a:rPr lang="en-US" altLang="zh-CN">
                <a:cs typeface="霞鹜新晰黑" panose="02000500000000000000" charset="-122"/>
                <a:sym typeface="+mn-ea"/>
              </a:rPr>
              <a:t>command-not-found </a:t>
            </a:r>
            <a:r>
              <a:rPr>
                <a:cs typeface="霞鹜新晰黑" panose="02000500000000000000" charset="-122"/>
                <a:sym typeface="+mn-ea"/>
              </a:rPr>
              <a:t>的高性能实现</a:t>
            </a:r>
            <a:endParaRPr>
              <a:cs typeface="霞鹜新晰黑" panose="02000500000000000000" charset="-122"/>
              <a:sym typeface="+mn-ea"/>
            </a:endParaRPr>
          </a:p>
          <a:p>
            <a:pPr lvl="1"/>
            <a:r>
              <a:rPr sz="2400">
                <a:cs typeface="霞鹜新晰黑" panose="02000500000000000000" charset="-122"/>
                <a:sym typeface="+mn-ea"/>
              </a:rPr>
              <a:t>与</a:t>
            </a:r>
            <a:r>
              <a:rPr lang="en-US" altLang="zh-CN" sz="2400">
                <a:cs typeface="霞鹜新晰黑" panose="02000500000000000000" charset="-122"/>
                <a:sym typeface="+mn-ea"/>
              </a:rPr>
              <a:t> Ubuntu </a:t>
            </a:r>
            <a:r>
              <a:rPr sz="2400">
                <a:cs typeface="霞鹜新晰黑" panose="02000500000000000000" charset="-122"/>
                <a:sym typeface="+mn-ea"/>
              </a:rPr>
              <a:t>的</a:t>
            </a:r>
            <a:r>
              <a:rPr lang="en-US" altLang="zh-CN" sz="2400">
                <a:cs typeface="霞鹜新晰黑" panose="02000500000000000000" charset="-122"/>
                <a:sym typeface="+mn-ea"/>
              </a:rPr>
              <a:t> cnf </a:t>
            </a:r>
            <a:r>
              <a:rPr sz="2400">
                <a:cs typeface="霞鹜新晰黑" panose="02000500000000000000" charset="-122"/>
                <a:sym typeface="+mn-ea"/>
              </a:rPr>
              <a:t>实现相比体验入侵性更低</a:t>
            </a:r>
            <a:endParaRPr sz="2400">
              <a:cs typeface="霞鹜新晰黑" panose="02000500000000000000" charset="-122"/>
              <a:sym typeface="+mn-ea"/>
            </a:endParaRPr>
          </a:p>
          <a:p>
            <a:pPr lvl="1"/>
            <a:r>
              <a:rPr lang="en-US" altLang="zh-CN" sz="2400">
                <a:cs typeface="霞鹜新晰黑" panose="02000500000000000000" charset="-122"/>
                <a:sym typeface="+mn-ea"/>
              </a:rPr>
              <a:t>oma </a:t>
            </a:r>
            <a:r>
              <a:rPr sz="2400">
                <a:cs typeface="霞鹜新晰黑" panose="02000500000000000000" charset="-122"/>
                <a:sym typeface="+mn-ea"/>
              </a:rPr>
              <a:t>的</a:t>
            </a:r>
            <a:r>
              <a:rPr lang="en-US" altLang="zh-CN" sz="2400">
                <a:cs typeface="霞鹜新晰黑" panose="02000500000000000000" charset="-122"/>
                <a:sym typeface="+mn-ea"/>
              </a:rPr>
              <a:t> cnf </a:t>
            </a:r>
            <a:r>
              <a:rPr sz="2400">
                <a:cs typeface="霞鹜新晰黑" panose="02000500000000000000" charset="-122"/>
                <a:sym typeface="+mn-ea"/>
              </a:rPr>
              <a:t>基本没有延迟！</a:t>
            </a:r>
            <a:endParaRPr lang="zh-CN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6705" y="2251710"/>
            <a:ext cx="11579225" cy="1800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开发历史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457200" indent="-457200" algn="l"/>
            <a:r>
              <a:t>早期</a:t>
            </a:r>
            <a:r>
              <a:rPr lang="en-US" altLang="zh-CN"/>
              <a:t> oma </a:t>
            </a:r>
            <a:r>
              <a:t>的设计和维护上有显著问题</a:t>
            </a:r>
          </a:p>
          <a:p>
            <a:pPr lvl="1" algn="l"/>
            <a:r>
              <a:rPr sz="2400"/>
              <a:t>代码结构混乱且效率较低</a:t>
            </a:r>
            <a:endParaRPr sz="2400"/>
          </a:p>
          <a:p>
            <a:pPr lvl="1" algn="l"/>
            <a:r>
              <a:rPr sz="2400"/>
              <a:t>没有系统性的测试流程</a:t>
            </a:r>
            <a:endParaRPr sz="2400"/>
          </a:p>
          <a:p>
            <a:pPr lvl="1" algn="l"/>
            <a:r>
              <a:rPr sz="2400"/>
              <a:t>设计上存在较为明显的个人偏好</a:t>
            </a:r>
          </a:p>
          <a:p>
            <a:pPr marL="457200" lvl="0" indent="-457200" algn="l"/>
            <a:r>
              <a:t>在过去一年，</a:t>
            </a:r>
            <a:r>
              <a:rPr lang="en-US" altLang="zh-CN"/>
              <a:t>oma </a:t>
            </a:r>
            <a:r>
              <a:t>通过引入特性和设计修改尽可能地迎合用户的反馈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2221</Words>
  <Application>WPS 演示</Application>
  <PresentationFormat>宽屏</PresentationFormat>
  <Paragraphs>143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霞鹜新晰黑</vt:lpstr>
      <vt:lpstr>DejaVu Sans</vt:lpstr>
      <vt:lpstr>霞鹜文楷</vt:lpstr>
      <vt:lpstr>微软雅黑</vt:lpstr>
      <vt:lpstr>Noto Sans CJK SC</vt:lpstr>
      <vt:lpstr>宋体</vt:lpstr>
      <vt:lpstr>Arial Unicode MS</vt:lpstr>
      <vt:lpstr>Symbol Neu</vt:lpstr>
      <vt:lpstr>Noto Serif CJK SC Black</vt:lpstr>
      <vt:lpstr>FantasqueSansM Nerd Font</vt:lpstr>
      <vt:lpstr>Office 主题​​</vt:lpstr>
      <vt:lpstr>3_Office 主题​​</vt:lpstr>
      <vt:lpstr>小熊猫包管理维护心得</vt:lpstr>
      <vt:lpstr>我是谁</vt:lpstr>
      <vt:lpstr>问题意识：为什么安同 OS 需要 oma</vt:lpstr>
      <vt:lpstr>我们的答案：重新设计包管理前端</vt:lpstr>
      <vt:lpstr>PowerPoint 演示文稿</vt:lpstr>
      <vt:lpstr>PowerPoint 演示文稿</vt:lpstr>
      <vt:lpstr>改良和优化——解决 APT 的普遍痛点</vt:lpstr>
      <vt:lpstr>PowerPoint 演示文稿</vt:lpstr>
      <vt:lpstr>开发历史</vt:lpstr>
      <vt:lpstr>版本历史：1.1</vt:lpstr>
      <vt:lpstr>版本历史：1.2</vt:lpstr>
      <vt:lpstr>版本历史：1.3</vt:lpstr>
      <vt:lpstr>PowerPoint 演示文稿</vt:lpstr>
      <vt:lpstr>做泛 Debian 兼容时的妙妙故事</vt:lpstr>
      <vt:lpstr>日期，RFC 2822 日期，与 APT 软件源</vt:lpstr>
      <vt:lpstr>APT 软件源并不一定遵从 RFC 2822！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教训</vt:lpstr>
      <vt:lpstr>oma 1.4 展望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saki</dc:creator>
  <cp:lastModifiedBy>saki</cp:lastModifiedBy>
  <cp:revision>227</cp:revision>
  <dcterms:created xsi:type="dcterms:W3CDTF">2024-07-13T06:58:39Z</dcterms:created>
  <dcterms:modified xsi:type="dcterms:W3CDTF">2024-07-13T06:58:39Z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2052-11.1.0.11711</vt:lpwstr>
  </property>
  <property fmtid="{D5CDD505-2E9C-101B-9397-08002B2CF9AE}" pid="3" name="ICV">
    <vt:lpwstr/>
  </property>
</Properties>
</file>