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5"/>
  </p:notesMasterIdLst>
  <p:handoutMasterIdLst>
    <p:handoutMasterId r:id="rId57"/>
  </p:handoutMasterIdLst>
  <p:sldIdLst>
    <p:sldId id="257" r:id="rId3"/>
    <p:sldId id="259" r:id="rId4"/>
    <p:sldId id="258" r:id="rId5"/>
    <p:sldId id="261" r:id="rId6"/>
    <p:sldId id="260" r:id="rId7"/>
    <p:sldId id="262" r:id="rId8"/>
    <p:sldId id="263" r:id="rId9"/>
    <p:sldId id="279" r:id="rId10"/>
    <p:sldId id="310" r:id="rId11"/>
    <p:sldId id="291" r:id="rId12"/>
    <p:sldId id="357" r:id="rId13"/>
    <p:sldId id="292" r:id="rId14"/>
    <p:sldId id="300" r:id="rId15"/>
    <p:sldId id="265" r:id="rId16"/>
    <p:sldId id="271" r:id="rId17"/>
    <p:sldId id="273" r:id="rId18"/>
    <p:sldId id="301" r:id="rId19"/>
    <p:sldId id="266" r:id="rId20"/>
    <p:sldId id="278" r:id="rId21"/>
    <p:sldId id="302" r:id="rId22"/>
    <p:sldId id="267" r:id="rId23"/>
    <p:sldId id="282" r:id="rId24"/>
    <p:sldId id="358" r:id="rId25"/>
    <p:sldId id="276" r:id="rId26"/>
    <p:sldId id="356" r:id="rId27"/>
    <p:sldId id="275" r:id="rId28"/>
    <p:sldId id="277" r:id="rId29"/>
    <p:sldId id="359" r:id="rId30"/>
    <p:sldId id="307" r:id="rId31"/>
    <p:sldId id="303" r:id="rId32"/>
    <p:sldId id="264" r:id="rId33"/>
    <p:sldId id="398" r:id="rId34"/>
    <p:sldId id="269" r:id="rId35"/>
    <p:sldId id="270" r:id="rId36"/>
    <p:sldId id="399" r:id="rId37"/>
    <p:sldId id="297" r:id="rId38"/>
    <p:sldId id="268" r:id="rId39"/>
    <p:sldId id="280" r:id="rId40"/>
    <p:sldId id="281" r:id="rId41"/>
    <p:sldId id="283" r:id="rId42"/>
    <p:sldId id="284" r:id="rId43"/>
    <p:sldId id="286" r:id="rId44"/>
    <p:sldId id="293" r:id="rId46"/>
    <p:sldId id="347" r:id="rId47"/>
    <p:sldId id="311" r:id="rId48"/>
    <p:sldId id="355" r:id="rId49"/>
    <p:sldId id="294" r:id="rId50"/>
    <p:sldId id="309" r:id="rId51"/>
    <p:sldId id="304" r:id="rId52"/>
    <p:sldId id="308" r:id="rId53"/>
    <p:sldId id="305" r:id="rId54"/>
    <p:sldId id="289" r:id="rId55"/>
    <p:sldId id="288" r:id="rId56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congba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135"/>
    <a:srgbClr val="420A0A"/>
    <a:srgbClr val="851515"/>
    <a:srgbClr val="672727"/>
    <a:srgbClr val="461A1A"/>
    <a:srgbClr val="501010"/>
    <a:srgbClr val="382828"/>
    <a:srgbClr val="CA463A"/>
    <a:srgbClr val="C9C1B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6" d="100"/>
          <a:sy n="106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commentAuthors" Target="commentAuthors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handoutMaster" Target="handoutMasters/handoutMaster1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notesMaster" Target="notesMasters/notesMaster1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1T21:34:37.222" idx="1">
    <p:pos x="10" y="10"/>
    <p:text>着重阐述客观原因和不同视角（如商业上暴露龙架构的存在和社区对信息同步的诉求）
Revy 可能有不同意见：信创行业内对龙架构的认识（但行业外存在严重信息不对称）
新世界对前沿开发、信息透明的客观需求
=&gt; 着重说明多种视角和矛盾的根源，进一步再说明 AOSC 选择某一工作方针的原因
政治问题：核心在于新世界如何证明价值和必要性，以及释放社区对龙芯的善意（以及让龙芯方面也有了对社区更加友好的理由）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2A3135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498654" cy="720090"/>
            <a:chOff x="2053087" y="1201546"/>
            <a:chExt cx="595079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4000" dirty="0">
                  <a:solidFill>
                    <a:srgbClr val="2A3135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AOSCC 2024</a:t>
              </a:r>
              <a:endParaRPr lang="en-US" altLang="zh-CN" sz="4000" dirty="0">
                <a:solidFill>
                  <a:srgbClr val="2A3135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5304796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44760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欢迎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04382" y="1007368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8" y="1206607"/>
            <a:ext cx="5111846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66630" y="4472386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2024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89555" y="1223392"/>
            <a:ext cx="5615902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安同开源社区</a:t>
            </a:r>
            <a:r>
              <a:rPr lang="en-US" altLang="zh-CN">
                <a:sym typeface="+mn-ea"/>
              </a:rPr>
              <a:t> 2023 </a:t>
            </a:r>
            <a:r>
              <a:rPr lang="zh-CN" altLang="en-US">
                <a:sym typeface="+mn-ea"/>
              </a:rPr>
              <a:t>年度工作报告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众人拾柴火焰高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疾钀驚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简讯：架构支持</a:t>
            </a:r>
            <a:endParaRPr altLang="zh-CN"/>
          </a:p>
        </p:txBody>
      </p:sp>
      <p:pic>
        <p:nvPicPr>
          <p:cNvPr id="6" name="图片 5" descr="port-tiers.zh-c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410" y="1583690"/>
            <a:ext cx="10566400" cy="4507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nan-tongtong-sticker-pac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2920"/>
            <a:ext cx="11520170" cy="6479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简讯：社区文创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今年推出及更新了多款社区文创产品</a:t>
            </a:r>
            <a:endParaRPr lang="zh-CN" altLang="en-US"/>
          </a:p>
          <a:p>
            <a:pPr lvl="1"/>
            <a:r>
              <a:rPr lang="en-US" altLang="zh-CN"/>
              <a:t>AOSCC 2024 </a:t>
            </a:r>
            <a:r>
              <a:rPr lang="zh-CN" altLang="en-US"/>
              <a:t>贴纸包</a:t>
            </a:r>
            <a:endParaRPr lang="zh-CN" altLang="en-US"/>
          </a:p>
          <a:p>
            <a:pPr lvl="1"/>
            <a:r>
              <a:rPr lang="zh-CN" altLang="en-US"/>
              <a:t>炸虾安安同同贴图包</a:t>
            </a:r>
            <a:endParaRPr lang="zh-CN" altLang="en-US"/>
          </a:p>
          <a:p>
            <a:pPr lvl="1"/>
            <a:r>
              <a:rPr lang="zh-CN" altLang="en-US"/>
              <a:t>两款吉林大学主题帆布袋</a:t>
            </a:r>
            <a:endParaRPr lang="zh-CN" altLang="en-US"/>
          </a:p>
          <a:p>
            <a:pPr lvl="1"/>
            <a:r>
              <a:rPr lang="zh-CN" altLang="en-US"/>
              <a:t>两款纪念衫</a:t>
            </a:r>
            <a:endParaRPr lang="zh-CN" altLang="en-US"/>
          </a:p>
          <a:p>
            <a:pPr lvl="1"/>
            <a:r>
              <a:rPr lang="zh-CN" altLang="en-US"/>
              <a:t>五款安安同同主题钥匙扣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自动化成为现实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生产力解放：维护自动化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自动化的缺失一直阻碍系统维护和社区运营</a:t>
            </a:r>
            <a:endParaRPr lang="zh-CN" altLang="en-US"/>
          </a:p>
          <a:p>
            <a:pPr lvl="1"/>
            <a:r>
              <a:rPr lang="zh-CN" altLang="en-US"/>
              <a:t>维护七个架构意味着重复七次同样的操作</a:t>
            </a:r>
            <a:endParaRPr lang="zh-CN" altLang="en-US"/>
          </a:p>
          <a:p>
            <a:pPr lvl="1"/>
            <a:r>
              <a:rPr lang="zh-CN" altLang="en-US"/>
              <a:t>情绪上亦愈发难以接受</a:t>
            </a:r>
            <a:endParaRPr lang="zh-CN" altLang="en-US"/>
          </a:p>
          <a:p>
            <a:pPr lvl="1"/>
            <a:r>
              <a:rPr lang="zh-CN" altLang="en-US"/>
              <a:t>社区工作被打包绑定，难以推进其他工作</a:t>
            </a:r>
            <a:endParaRPr lang="zh-CN" altLang="en-US"/>
          </a:p>
          <a:p>
            <a:pPr lvl="0"/>
            <a:r>
              <a:rPr lang="zh-CN" altLang="en-US"/>
              <a:t>杰哥・超级包霸</a:t>
            </a:r>
            <a:r>
              <a:rPr lang="en-US" altLang="zh-CN"/>
              <a:t> 3000 </a:t>
            </a:r>
            <a:r>
              <a:rPr lang="zh-CN" altLang="en-US"/>
              <a:t>横空出世！</a:t>
            </a:r>
            <a:endParaRPr lang="zh-CN" altLang="en-US"/>
          </a:p>
        </p:txBody>
      </p:sp>
      <p:pic>
        <p:nvPicPr>
          <p:cNvPr id="5" name="图片 4" descr="super_boba_300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39545" y="4734560"/>
            <a:ext cx="5988685" cy="1995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/>
              <a:t>BuildIt!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将编辑和调试留给包工，编译和推送自动化</a:t>
            </a:r>
            <a:endParaRPr lang="zh-CN" altLang="en-US"/>
          </a:p>
          <a:p>
            <a:pPr lvl="1"/>
            <a:r>
              <a:rPr lang="en-US" altLang="zh-CN" sz="2400"/>
              <a:t>Telegram </a:t>
            </a:r>
            <a:r>
              <a:rPr lang="zh-CN" altLang="en-US" sz="2400"/>
              <a:t>机器人实现基础交互</a:t>
            </a:r>
            <a:endParaRPr lang="zh-CN" altLang="en-US" sz="2400"/>
          </a:p>
          <a:p>
            <a:pPr lvl="1"/>
            <a:r>
              <a:rPr lang="zh-CN" altLang="en-US" sz="2400"/>
              <a:t>网页提供队列查询与实时日志监控</a:t>
            </a:r>
            <a:endParaRPr lang="zh-CN" altLang="en-US" sz="2400"/>
          </a:p>
          <a:p>
            <a:pPr lvl="1"/>
            <a:r>
              <a:rPr lang="zh-CN" altLang="en-US" sz="2400"/>
              <a:t>更新查询及测试源自动创建</a:t>
            </a:r>
            <a:endParaRPr lang="en-US" altLang="zh-CN" sz="2000"/>
          </a:p>
          <a:p>
            <a:pPr lvl="0"/>
            <a:r>
              <a:rPr lang="zh-CN" altLang="en-US" sz="2800"/>
              <a:t>另有基于</a:t>
            </a:r>
            <a:r>
              <a:rPr lang="en-US" altLang="zh-CN" sz="2800"/>
              <a:t> BuildIt! </a:t>
            </a:r>
            <a:r>
              <a:rPr lang="zh-CN" altLang="en-US" sz="2800"/>
              <a:t>的增强设施</a:t>
            </a:r>
            <a:endParaRPr lang="en-US" altLang="zh-CN" sz="2800"/>
          </a:p>
          <a:p>
            <a:pPr lvl="1"/>
            <a:r>
              <a:rPr lang="en-US" altLang="zh-CN"/>
              <a:t>dickens</a:t>
            </a:r>
            <a:r>
              <a:rPr lang="zh-CN" altLang="en-US"/>
              <a:t>：对软件包内容合规性进行查验并整理报告</a:t>
            </a:r>
            <a:endParaRPr lang="zh-CN" altLang="en-US"/>
          </a:p>
          <a:p>
            <a:pPr lvl="0"/>
            <a:r>
              <a:rPr lang="zh-CN" altLang="en-US"/>
              <a:t>也有利用</a:t>
            </a:r>
            <a:r>
              <a:rPr lang="en-US" altLang="zh-CN"/>
              <a:t> BuildIt! </a:t>
            </a:r>
            <a:r>
              <a:rPr lang="zh-CN" altLang="en-US"/>
              <a:t>实现功能的自动化设施</a:t>
            </a:r>
            <a:endParaRPr lang="zh-CN" altLang="en-US"/>
          </a:p>
          <a:p>
            <a:pPr lvl="1"/>
            <a:r>
              <a:rPr lang="en-US" altLang="zh-CN"/>
              <a:t>autopr：将常见简单包更新监测自动化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/>
              <a:t>Autobuild4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Autobuild3 </a:t>
            </a:r>
            <a:r>
              <a:rPr lang="zh-CN" altLang="en-US"/>
              <a:t>曾经是安同</a:t>
            </a:r>
            <a:r>
              <a:rPr lang="en-US" altLang="zh-CN"/>
              <a:t> OS </a:t>
            </a:r>
            <a:r>
              <a:rPr lang="zh-CN" altLang="en-US"/>
              <a:t>维护的一大黑点</a:t>
            </a:r>
            <a:endParaRPr lang="zh-CN" altLang="en-US"/>
          </a:p>
          <a:p>
            <a:pPr lvl="1"/>
            <a:r>
              <a:rPr lang="zh-CN" altLang="en-US"/>
              <a:t>揉杂的</a:t>
            </a:r>
            <a:r>
              <a:rPr lang="en-US" altLang="zh-CN"/>
              <a:t> Bash </a:t>
            </a:r>
            <a:r>
              <a:rPr lang="zh-CN" altLang="en-US"/>
              <a:t>脚本及时有时无的错误控制</a:t>
            </a:r>
            <a:endParaRPr lang="zh-CN" altLang="en-US"/>
          </a:p>
          <a:p>
            <a:pPr lvl="1"/>
            <a:r>
              <a:rPr lang="en-US" altLang="zh-CN"/>
              <a:t>2015 </a:t>
            </a:r>
            <a:r>
              <a:rPr lang="zh-CN" altLang="en-US"/>
              <a:t>前后残存的大量难以理解的代码</a:t>
            </a:r>
            <a:endParaRPr lang="zh-CN" altLang="en-US"/>
          </a:p>
          <a:p>
            <a:pPr lvl="0"/>
            <a:r>
              <a:rPr lang="en-US" altLang="zh-CN"/>
              <a:t>Autobuild4 </a:t>
            </a:r>
            <a:r>
              <a:rPr lang="zh-CN" altLang="en-US"/>
              <a:t>为自动化的可靠性提供支持</a:t>
            </a:r>
            <a:endParaRPr lang="zh-CN" altLang="en-US"/>
          </a:p>
          <a:p>
            <a:pPr lvl="1"/>
            <a:r>
              <a:rPr lang="zh-CN" altLang="en-US"/>
              <a:t>使用</a:t>
            </a:r>
            <a:r>
              <a:rPr lang="en-US" altLang="zh-CN"/>
              <a:t> C++ </a:t>
            </a:r>
            <a:r>
              <a:rPr lang="zh-CN" altLang="en-US"/>
              <a:t>重写了流程代码</a:t>
            </a:r>
            <a:endParaRPr lang="zh-CN" altLang="en-US"/>
          </a:p>
          <a:p>
            <a:pPr lvl="1"/>
            <a:r>
              <a:rPr lang="en-US" altLang="zh-CN"/>
              <a:t>Bash </a:t>
            </a:r>
            <a:r>
              <a:rPr lang="zh-CN" altLang="en-US"/>
              <a:t>错误控制可靠性极大提高</a:t>
            </a:r>
            <a:endParaRPr lang="zh-CN" altLang="en-US"/>
          </a:p>
          <a:p>
            <a:pPr lvl="1"/>
            <a:r>
              <a:rPr lang="en-US" altLang="zh-CN"/>
              <a:t>ELF </a:t>
            </a:r>
            <a:r>
              <a:rPr lang="zh-CN" altLang="en-US"/>
              <a:t>操作功能增强</a:t>
            </a:r>
            <a:endParaRPr lang="zh-CN" altLang="en-US"/>
          </a:p>
          <a:p>
            <a:pPr lvl="2"/>
            <a:r>
              <a:rPr lang="zh-CN" altLang="en-US"/>
              <a:t>调试符号拆分支持更多种语言</a:t>
            </a:r>
            <a:endParaRPr lang="zh-CN" altLang="en-US"/>
          </a:p>
          <a:p>
            <a:pPr lvl="2"/>
            <a:r>
              <a:rPr lang="zh-CN"/>
              <a:t>依赖及</a:t>
            </a:r>
            <a:r>
              <a:rPr lang="en-US" altLang="zh-CN"/>
              <a:t> Debian </a:t>
            </a:r>
            <a:r>
              <a:rPr lang="zh-CN" altLang="en-US"/>
              <a:t>兼容包名反查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开发者数量终被赶超</a:t>
            </a:r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亦师亦友：用户社区初具规模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2 </a:t>
            </a:r>
            <a:r>
              <a:rPr lang="zh-CN" altLang="en-US"/>
              <a:t>月</a:t>
            </a:r>
            <a:r>
              <a:rPr lang="en-US" altLang="zh-CN"/>
              <a:t> 15 </a:t>
            </a:r>
            <a:r>
              <a:rPr lang="zh-CN" altLang="en-US"/>
              <a:t>日，安同</a:t>
            </a:r>
            <a:r>
              <a:rPr lang="en-US" altLang="zh-CN"/>
              <a:t> OS </a:t>
            </a:r>
            <a:r>
              <a:rPr lang="zh-CN" altLang="en-US"/>
              <a:t>完成</a:t>
            </a:r>
            <a:r>
              <a:rPr lang="zh-CN" altLang="en-US">
                <a:sym typeface="+mn-ea"/>
              </a:rPr>
              <a:t>“合龙”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/>
              <a:t>龙架构正式成为新的一级架构移植</a:t>
            </a:r>
            <a:endParaRPr lang="zh-CN" altLang="en-US"/>
          </a:p>
          <a:p>
            <a:pPr lvl="1"/>
            <a:r>
              <a:rPr lang="en-US" altLang="zh-CN"/>
              <a:t>libLoL</a:t>
            </a:r>
            <a:r>
              <a:rPr lang="zh-CN" altLang="en-US"/>
              <a:t>、良好硬件支持、更新频繁和及时友好的用户支持让安同</a:t>
            </a:r>
            <a:r>
              <a:rPr lang="en-US" altLang="zh-CN"/>
              <a:t> OS </a:t>
            </a:r>
            <a:r>
              <a:rPr lang="zh-CN" altLang="en-US"/>
              <a:t>用户数量稳步上升</a:t>
            </a:r>
            <a:endParaRPr lang="zh-CN" altLang="en-US"/>
          </a:p>
          <a:p>
            <a:pPr lvl="1"/>
            <a:r>
              <a:rPr lang="en-US" altLang="zh-CN"/>
              <a:t>Bilibili </a:t>
            </a:r>
            <a:r>
              <a:rPr lang="zh-CN" altLang="en-US"/>
              <a:t>许多</a:t>
            </a:r>
            <a:r>
              <a:rPr lang="en-US" altLang="zh-CN"/>
              <a:t> Up </a:t>
            </a:r>
            <a:r>
              <a:rPr lang="zh-CN" altLang="en-US"/>
              <a:t>主开始宣传安同</a:t>
            </a:r>
            <a:r>
              <a:rPr lang="en-US" altLang="zh-CN"/>
              <a:t> OS </a:t>
            </a:r>
            <a:r>
              <a:rPr lang="zh-CN" altLang="en-US"/>
              <a:t>特性及更新</a:t>
            </a:r>
            <a:endParaRPr lang="zh-CN" altLang="en-US"/>
          </a:p>
          <a:p>
            <a:pPr lvl="1"/>
            <a:r>
              <a:rPr lang="zh-CN" altLang="en-US"/>
              <a:t>龙芯整机厂商开始将安同</a:t>
            </a:r>
            <a:r>
              <a:rPr lang="en-US" altLang="zh-CN"/>
              <a:t> OS </a:t>
            </a:r>
            <a:r>
              <a:rPr lang="zh-CN" altLang="en-US"/>
              <a:t>列为受支持系统之一</a:t>
            </a:r>
            <a:endParaRPr lang="zh-CN" altLang="en-US"/>
          </a:p>
          <a:p>
            <a:pPr lvl="2"/>
            <a:r>
              <a:rPr lang="zh-CN" altLang="en-US"/>
              <a:t>亦有厂商在研究预装</a:t>
            </a:r>
            <a:endParaRPr lang="zh-CN" altLang="en-US"/>
          </a:p>
          <a:p>
            <a:pPr lvl="0"/>
            <a:r>
              <a:rPr lang="en-US" altLang="zh-CN"/>
              <a:t>2024 </a:t>
            </a:r>
            <a:r>
              <a:rPr lang="zh-CN" altLang="en-US"/>
              <a:t>年，安同</a:t>
            </a:r>
            <a:r>
              <a:rPr lang="en-US" altLang="zh-CN"/>
              <a:t> OS </a:t>
            </a:r>
            <a:r>
              <a:rPr lang="zh-CN" altLang="en-US"/>
              <a:t>用户数已显著超越开发者</a:t>
            </a:r>
            <a:endParaRPr lang="zh-CN" altLang="en-US"/>
          </a:p>
          <a:p>
            <a:pPr lvl="1"/>
            <a:r>
              <a:rPr lang="zh-CN" altLang="en-US"/>
              <a:t>明确的方向和显著的挑战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规模化用户支持的尝试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响应用户咨询成为日常工作的一部分</a:t>
            </a:r>
            <a:endParaRPr lang="zh-CN" altLang="en-US"/>
          </a:p>
          <a:p>
            <a:pPr lvl="1"/>
            <a:r>
              <a:rPr lang="zh-CN" altLang="en-US"/>
              <a:t>软件包与硬件支持需求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解释</a:t>
            </a:r>
            <a:r>
              <a:rPr lang="zh-CN" altLang="en-US"/>
              <a:t>概念与引导排障</a:t>
            </a:r>
            <a:endParaRPr lang="zh-CN" altLang="en-US"/>
          </a:p>
          <a:p>
            <a:pPr lvl="1"/>
            <a:r>
              <a:rPr lang="zh-CN" altLang="en-US"/>
              <a:t>龙架构生态的特例：行业软件需求</a:t>
            </a:r>
            <a:endParaRPr lang="zh-CN" altLang="en-US"/>
          </a:p>
          <a:p>
            <a:pPr lvl="2"/>
            <a:r>
              <a:rPr lang="en-US" altLang="zh-CN"/>
              <a:t>x86 </a:t>
            </a:r>
            <a:r>
              <a:rPr lang="zh-CN" altLang="en-US"/>
              <a:t>及</a:t>
            </a:r>
            <a:r>
              <a:rPr lang="en-US" altLang="zh-CN"/>
              <a:t> ARM </a:t>
            </a:r>
            <a:r>
              <a:rPr lang="zh-CN" altLang="en-US"/>
              <a:t>虽然有类似需求</a:t>
            </a:r>
            <a:endParaRPr lang="zh-CN" altLang="en-US"/>
          </a:p>
          <a:p>
            <a:pPr lvl="2"/>
            <a:r>
              <a:rPr lang="zh-CN" altLang="en-US"/>
              <a:t>但安同</a:t>
            </a:r>
            <a:r>
              <a:rPr lang="en-US" altLang="zh-CN"/>
              <a:t> OS </a:t>
            </a:r>
            <a:r>
              <a:rPr lang="zh-CN" altLang="en-US"/>
              <a:t>在这两个平台并不特别出彩</a:t>
            </a:r>
            <a:endParaRPr lang="zh-CN" altLang="en-US"/>
          </a:p>
          <a:p>
            <a:pPr lvl="0"/>
            <a:r>
              <a:rPr lang="zh-CN" altLang="en-US"/>
              <a:t>社区技术支持的方向尚存争议</a:t>
            </a:r>
            <a:endParaRPr lang="zh-CN" altLang="en-US"/>
          </a:p>
          <a:p>
            <a:pPr lvl="1"/>
            <a:r>
              <a:rPr lang="zh-CN" altLang="en-US"/>
              <a:t>志愿者与用户的社会关系是否应该平等？</a:t>
            </a:r>
            <a:endParaRPr lang="zh-CN" altLang="en-US"/>
          </a:p>
          <a:p>
            <a:pPr lvl="1"/>
            <a:r>
              <a:rPr lang="zh-CN" altLang="en-US"/>
              <a:t>如何平衡支持材料中的技术性与可及性？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安同开源社区</a:t>
            </a:r>
            <a:r>
              <a:rPr lang="en-US" altLang="zh-CN">
                <a:sym typeface="+mn-ea"/>
              </a:rPr>
              <a:t> 2023 </a:t>
            </a:r>
            <a:r>
              <a:rPr lang="zh-CN" altLang="en-US">
                <a:sym typeface="+mn-ea"/>
              </a:rPr>
              <a:t>年度工作报告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众人拾柴火焰高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白铭骢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填坑，不再谢罪！</a:t>
            </a:r>
            <a:endParaRPr lang="zh-CN" altLang="en-US" dirty="0"/>
          </a:p>
          <a:p>
            <a:pPr fontAlgn="auto">
              <a:spcBef>
                <a:spcPts val="0"/>
              </a:spcBef>
            </a:pPr>
            <a:r>
              <a:rPr lang="zh-CN" altLang="en-US" sz="2400" dirty="0"/>
              <a:t>（想得美）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如何践行口号？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的几个特性口号</a:t>
            </a:r>
            <a:endParaRPr lang="zh-CN" altLang="en-US"/>
          </a:p>
          <a:p>
            <a:pPr lvl="1"/>
            <a:r>
              <a:rPr lang="zh-CN" altLang="en-US"/>
              <a:t>高效工作、易于管理、省心可靠、高兼容性、</a:t>
            </a:r>
            <a:br>
              <a:rPr lang="zh-CN" altLang="en-US"/>
            </a:br>
            <a:r>
              <a:rPr lang="zh-CN" altLang="en-US"/>
              <a:t>随处可用、如影随形</a:t>
            </a:r>
            <a:endParaRPr lang="zh-CN" altLang="en-US"/>
          </a:p>
          <a:p>
            <a:pPr lvl="1"/>
            <a:r>
              <a:rPr lang="zh-CN" altLang="en-US"/>
              <a:t>每一个口号背后都是具体的项目和设计</a:t>
            </a:r>
            <a:endParaRPr lang="zh-CN" altLang="en-US"/>
          </a:p>
          <a:p>
            <a:pPr lvl="0"/>
            <a:r>
              <a:rPr lang="zh-CN" altLang="en-US"/>
              <a:t>践行用户友好承诺是今年的主要工作内容之一</a:t>
            </a:r>
            <a:endParaRPr lang="zh-CN" altLang="en-US"/>
          </a:p>
          <a:p>
            <a:pPr lvl="1"/>
            <a:r>
              <a:rPr lang="zh-CN" altLang="en-US"/>
              <a:t>破除晦涩技术概念对用户使用的阻碍</a:t>
            </a:r>
            <a:endParaRPr lang="zh-CN" altLang="en-US"/>
          </a:p>
          <a:p>
            <a:pPr lvl="1"/>
            <a:r>
              <a:rPr lang="zh-CN" altLang="en-US"/>
              <a:t>继续改善社区的改良性项目，如</a:t>
            </a:r>
            <a:r>
              <a:rPr lang="en-US" altLang="zh-CN"/>
              <a:t> oma</a:t>
            </a:r>
            <a:endParaRPr lang="en-US" altLang="zh-CN"/>
          </a:p>
          <a:p>
            <a:pPr lvl="1"/>
            <a:r>
              <a:rPr lang="zh-CN" altLang="en-US"/>
              <a:t>完善安装和初次启动体验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/>
              <a:t>libLoL </a:t>
            </a:r>
            <a:r>
              <a:rPr lang="zh-CN" altLang="en-US"/>
              <a:t>打破世界线壁垒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龙架构“两个世界”与被割裂的用户社区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由固件而上的生态隔阂</a:t>
            </a:r>
            <a:endParaRPr lang="zh-CN" altLang="en-US"/>
          </a:p>
          <a:p>
            <a:pPr lvl="1"/>
            <a:r>
              <a:rPr lang="zh-CN" altLang="en-US"/>
              <a:t>龙芯霸道不义也好，社区沟通失误也罢，最终承担后果的是龙架构系统用户</a:t>
            </a:r>
            <a:r>
              <a:rPr lang="en-US" altLang="zh-CN"/>
              <a:t>——</a:t>
            </a:r>
            <a:r>
              <a:rPr lang="zh-CN" altLang="en-US" u="sng"/>
              <a:t>我们的服务对象是谁？</a:t>
            </a:r>
            <a:endParaRPr lang="zh-CN" altLang="en-US" u="sng"/>
          </a:p>
          <a:p>
            <a:pPr lvl="1"/>
            <a:r>
              <a:rPr lang="zh-CN" altLang="en-US"/>
              <a:t>排除依赖因素，体量仅</a:t>
            </a:r>
            <a:r>
              <a:rPr lang="en-US" altLang="zh-CN"/>
              <a:t> 4MiB </a:t>
            </a:r>
            <a:r>
              <a:rPr lang="zh-CN" altLang="en-US"/>
              <a:t>左右的</a:t>
            </a:r>
            <a:r>
              <a:rPr lang="en-US" altLang="zh-CN"/>
              <a:t> libLoL </a:t>
            </a:r>
            <a:r>
              <a:rPr lang="zh-CN" altLang="en-US"/>
              <a:t>已经可以运行市面上绝大多数的“旧世界”应用程序</a:t>
            </a:r>
            <a:endParaRPr lang="zh-CN" altLang="en-US" u="sng"/>
          </a:p>
          <a:p>
            <a:pPr lvl="0"/>
            <a:r>
              <a:rPr lang="zh-CN" altLang="en-US"/>
              <a:t>项目在“政治”上的不利影响？</a:t>
            </a:r>
            <a:endParaRPr lang="zh-CN" altLang="en-US"/>
          </a:p>
          <a:p>
            <a:pPr lvl="1"/>
            <a:r>
              <a:rPr lang="en-US" altLang="zh-CN"/>
              <a:t>libLoL </a:t>
            </a:r>
            <a:r>
              <a:rPr lang="zh-CN" altLang="en-US"/>
              <a:t>让使用新世界系统完成日常工作成为可能，加之以对新软硬件技术及标准的支持</a:t>
            </a:r>
            <a:endParaRPr lang="zh-CN" altLang="en-US"/>
          </a:p>
          <a:p>
            <a:pPr lvl="1"/>
            <a:r>
              <a:rPr lang="zh-CN" altLang="en-US"/>
              <a:t>生产力是证明新世界路线</a:t>
            </a:r>
            <a:r>
              <a:rPr lang="zh-CN" altLang="en-US">
                <a:sym typeface="+mn-ea"/>
              </a:rPr>
              <a:t>优势</a:t>
            </a:r>
            <a:r>
              <a:rPr lang="zh-CN" altLang="en-US"/>
              <a:t>的有力筹码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liblol-appd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" y="0"/>
            <a:ext cx="11306175" cy="71989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/>
              <a:t>oma </a:t>
            </a:r>
            <a:r>
              <a:rPr lang="zh-CN" altLang="en-US"/>
              <a:t>小熊猫包管理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为安同</a:t>
            </a:r>
            <a:r>
              <a:rPr lang="en-US" altLang="zh-CN"/>
              <a:t> OS </a:t>
            </a:r>
            <a:r>
              <a:rPr lang="zh-CN" altLang="en-US"/>
              <a:t>设计的</a:t>
            </a:r>
            <a:r>
              <a:rPr lang="en-US" altLang="zh-CN"/>
              <a:t> APT </a:t>
            </a:r>
            <a:r>
              <a:rPr lang="zh-CN" altLang="en-US"/>
              <a:t>改良前端</a:t>
            </a:r>
            <a:endParaRPr lang="zh-CN" altLang="en-US"/>
          </a:p>
          <a:p>
            <a:pPr lvl="1"/>
            <a:r>
              <a:rPr lang="zh-CN" altLang="en-US"/>
              <a:t>优化界面逻辑、简化操作参数、增强关键信息标记</a:t>
            </a:r>
            <a:endParaRPr lang="zh-CN" altLang="en-US"/>
          </a:p>
          <a:p>
            <a:pPr lvl="1"/>
            <a:r>
              <a:rPr lang="zh-CN" altLang="en-US"/>
              <a:t>回滚功能和</a:t>
            </a:r>
            <a:r>
              <a:rPr lang="en-US" altLang="zh-CN"/>
              <a:t> Essential </a:t>
            </a:r>
            <a:r>
              <a:rPr lang="zh-CN" altLang="en-US"/>
              <a:t>软件包删除锁定等防呆措施</a:t>
            </a:r>
            <a:endParaRPr lang="zh-CN" altLang="en-US"/>
          </a:p>
          <a:p>
            <a:pPr lvl="1"/>
            <a:r>
              <a:rPr lang="zh-CN" altLang="en-US"/>
              <a:t>通过</a:t>
            </a:r>
            <a:r>
              <a:rPr lang="en-US" altLang="zh-CN"/>
              <a:t> HTTP/2 </a:t>
            </a:r>
            <a:r>
              <a:rPr lang="zh-CN" altLang="en-US"/>
              <a:t>及实现多线程下载等手段提高性能</a:t>
            </a:r>
            <a:endParaRPr lang="zh-CN" altLang="en-US"/>
          </a:p>
          <a:p>
            <a:pPr lvl="0"/>
            <a:r>
              <a:rPr lang="zh-CN" altLang="en-US"/>
              <a:t>基于用户反馈演化</a:t>
            </a:r>
            <a:endParaRPr lang="zh-CN" altLang="en-US"/>
          </a:p>
          <a:p>
            <a:pPr lvl="1"/>
            <a:r>
              <a:rPr lang="zh-CN" altLang="en-US"/>
              <a:t>过去一年，</a:t>
            </a:r>
            <a:r>
              <a:rPr lang="en-US" altLang="zh-CN"/>
              <a:t>oma </a:t>
            </a:r>
            <a:r>
              <a:rPr lang="zh-CN" altLang="en-US"/>
              <a:t>已发布三次特性更新</a:t>
            </a:r>
            <a:endParaRPr lang="zh-CN" altLang="en-US"/>
          </a:p>
          <a:p>
            <a:pPr lvl="1"/>
            <a:r>
              <a:rPr lang="zh-CN" altLang="en-US"/>
              <a:t>回滚功能、镜像设置、系统状态集成及</a:t>
            </a:r>
            <a:r>
              <a:rPr lang="en-US" altLang="zh-CN"/>
              <a:t> TUI </a:t>
            </a:r>
            <a:r>
              <a:rPr lang="zh-CN" altLang="en-US"/>
              <a:t>界面等</a:t>
            </a:r>
            <a:endParaRPr lang="zh-CN" altLang="en-US"/>
          </a:p>
          <a:p>
            <a:pPr lvl="1"/>
            <a:r>
              <a:rPr lang="en-US" altLang="zh-CN"/>
              <a:t>1.4 </a:t>
            </a:r>
            <a:r>
              <a:rPr lang="zh-CN" altLang="en-US"/>
              <a:t>将进一步整合</a:t>
            </a:r>
            <a:r>
              <a:rPr lang="en-US" altLang="zh-CN"/>
              <a:t> TUI </a:t>
            </a:r>
            <a:r>
              <a:rPr lang="zh-CN" altLang="en-US"/>
              <a:t>界面，降低</a:t>
            </a:r>
            <a:r>
              <a:rPr lang="en-US" altLang="zh-CN"/>
              <a:t> CLI </a:t>
            </a:r>
            <a:r>
              <a:rPr lang="zh-CN" altLang="en-US"/>
              <a:t>依赖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aosc-os-gui-inst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520170" cy="76822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图形化安装程序与维护环境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过去两年，安装体验实现四级跳</a:t>
            </a:r>
            <a:endParaRPr lang="zh-CN" altLang="en-US"/>
          </a:p>
          <a:p>
            <a:pPr lvl="1"/>
            <a:r>
              <a:rPr lang="en-US" altLang="zh-CN"/>
              <a:t>2014 - 2022</a:t>
            </a:r>
            <a:r>
              <a:rPr lang="zh-CN" altLang="en-US"/>
              <a:t>：启动</a:t>
            </a:r>
            <a:r>
              <a:rPr lang="en-US" altLang="zh-CN"/>
              <a:t> Live </a:t>
            </a:r>
            <a:r>
              <a:rPr lang="zh-CN" altLang="en-US"/>
              <a:t>环境，手动解压配置</a:t>
            </a:r>
            <a:endParaRPr lang="zh-CN" altLang="en-US"/>
          </a:p>
          <a:p>
            <a:pPr lvl="1"/>
            <a:r>
              <a:rPr lang="en-US" altLang="zh-CN"/>
              <a:t>2022</a:t>
            </a:r>
            <a:r>
              <a:rPr lang="zh-CN" altLang="en-US"/>
              <a:t>：</a:t>
            </a:r>
            <a:r>
              <a:rPr lang="en-US" altLang="zh-CN"/>
              <a:t>Live </a:t>
            </a:r>
            <a:r>
              <a:rPr lang="zh-CN" altLang="en-US"/>
              <a:t>环境集成安装程序（网络安装）</a:t>
            </a:r>
            <a:endParaRPr lang="zh-CN" altLang="en-US"/>
          </a:p>
          <a:p>
            <a:pPr lvl="1"/>
            <a:r>
              <a:rPr lang="en-US" altLang="zh-CN"/>
              <a:t>2024 </a:t>
            </a:r>
            <a:r>
              <a:rPr lang="zh-CN" altLang="en-US"/>
              <a:t>春：初步实现图形化安装程序（网络安装）</a:t>
            </a:r>
            <a:endParaRPr lang="zh-CN" altLang="en-US"/>
          </a:p>
          <a:p>
            <a:pPr lvl="1"/>
            <a:r>
              <a:rPr lang="en-US" altLang="zh-CN"/>
              <a:t>2024 </a:t>
            </a:r>
            <a:r>
              <a:rPr lang="zh-CN" altLang="en-US"/>
              <a:t>夏：安装盘完整集成多版本系统包</a:t>
            </a:r>
            <a:endParaRPr lang="zh-CN" altLang="en-US"/>
          </a:p>
          <a:p>
            <a:pPr lvl="0"/>
            <a:r>
              <a:rPr lang="zh-CN" altLang="en-US"/>
              <a:t>至此，安同</a:t>
            </a:r>
            <a:r>
              <a:rPr lang="en-US" altLang="zh-CN"/>
              <a:t> OS </a:t>
            </a:r>
            <a:r>
              <a:rPr lang="zh-CN" altLang="en-US"/>
              <a:t>的安装体验已完全图形化</a:t>
            </a:r>
            <a:endParaRPr lang="zh-CN" altLang="en-US"/>
          </a:p>
          <a:p>
            <a:pPr lvl="1"/>
            <a:r>
              <a:rPr lang="zh-CN" altLang="en-US"/>
              <a:t>自称桌面系统的自我修养基本可算及格</a:t>
            </a:r>
            <a:endParaRPr lang="zh-CN" altLang="en-US"/>
          </a:p>
          <a:p>
            <a:pPr lvl="1"/>
            <a:r>
              <a:rPr lang="zh-CN" altLang="en-US"/>
              <a:t>试试看吧，我们期待您的反馈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/>
              <a:t>Spiral </a:t>
            </a:r>
            <a:r>
              <a:rPr lang="zh-CN" altLang="en-US"/>
              <a:t>兼容性标记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出来混，总是要还的</a:t>
            </a:r>
            <a:endParaRPr lang="zh-CN" altLang="en-US"/>
          </a:p>
          <a:p>
            <a:pPr lvl="1"/>
            <a:r>
              <a:rPr lang="zh-CN" altLang="en-US"/>
              <a:t>对用户来说，一个“</a:t>
            </a:r>
            <a:r>
              <a:rPr lang="en-US" altLang="zh-CN"/>
              <a:t>Deb </a:t>
            </a:r>
            <a:r>
              <a:rPr lang="zh-CN" altLang="en-US"/>
              <a:t>系”系统不能安装</a:t>
            </a:r>
            <a:r>
              <a:rPr lang="en-US" altLang="zh-CN"/>
              <a:t> .deb </a:t>
            </a:r>
            <a:r>
              <a:rPr lang="zh-CN" altLang="en-US"/>
              <a:t>包，相当耐人寻味</a:t>
            </a:r>
            <a:endParaRPr lang="zh-CN" altLang="en-US"/>
          </a:p>
          <a:p>
            <a:pPr lvl="1"/>
            <a:r>
              <a:rPr lang="zh-CN" altLang="en-US"/>
              <a:t>软件包依赖无非是对各组件组织和关系的表达式</a:t>
            </a:r>
            <a:endParaRPr lang="zh-CN" altLang="en-US"/>
          </a:p>
          <a:p>
            <a:pPr lvl="0"/>
            <a:r>
              <a:rPr lang="en-US" altLang="zh-CN"/>
              <a:t>Spiral </a:t>
            </a:r>
            <a:r>
              <a:rPr lang="zh-CN" altLang="en-US"/>
              <a:t>通过文件特征识别</a:t>
            </a:r>
            <a:r>
              <a:rPr lang="en-US" altLang="zh-CN"/>
              <a:t> Debian/Ubuntu </a:t>
            </a:r>
            <a:r>
              <a:rPr lang="zh-CN" altLang="en-US"/>
              <a:t>包名</a:t>
            </a:r>
            <a:endParaRPr lang="zh-CN" altLang="en-US"/>
          </a:p>
          <a:p>
            <a:pPr lvl="1"/>
            <a:r>
              <a:rPr lang="en-US" altLang="zh-CN"/>
              <a:t>Autobuild4 </a:t>
            </a:r>
            <a:r>
              <a:rPr lang="zh-CN" altLang="en-US"/>
              <a:t>构建流程的一部分</a:t>
            </a:r>
            <a:endParaRPr lang="zh-CN" altLang="en-US"/>
          </a:p>
          <a:p>
            <a:pPr lvl="1"/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的系统软件包可“提供”相应的</a:t>
            </a:r>
            <a:r>
              <a:rPr lang="en-US" altLang="zh-CN"/>
              <a:t> Debian </a:t>
            </a:r>
            <a:r>
              <a:rPr lang="zh-CN" altLang="en-US"/>
              <a:t>包</a:t>
            </a:r>
            <a:endParaRPr lang="zh-CN" altLang="en-US"/>
          </a:p>
          <a:p>
            <a:pPr lvl="1"/>
            <a:r>
              <a:rPr lang="zh-CN" altLang="en-US"/>
              <a:t>用户视角：软件包可正常安装</a:t>
            </a:r>
            <a:endParaRPr lang="zh-CN" altLang="en-US"/>
          </a:p>
          <a:p>
            <a:pPr lvl="1"/>
            <a:r>
              <a:rPr lang="zh-CN" altLang="en-US"/>
              <a:t>潘多拉魔盒，还是黎明前的黑暗？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47065"/>
            <a:ext cx="11549380" cy="43675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厂商合作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现状</a:t>
            </a:r>
            <a:endParaRPr lang="zh-CN" altLang="en-US"/>
          </a:p>
          <a:p>
            <a:pPr lvl="1"/>
            <a:r>
              <a:rPr lang="zh-CN" altLang="en-US"/>
              <a:t>一部分厂商由于各种原因无法提供开源硬件驱动，抑或对软件分发进行限制</a:t>
            </a:r>
            <a:endParaRPr lang="zh-CN" altLang="en-US"/>
          </a:p>
          <a:p>
            <a:pPr lvl="1"/>
            <a:r>
              <a:rPr lang="zh-CN" altLang="en-US"/>
              <a:t>在国产软硬件厂商中尤为常见</a:t>
            </a:r>
            <a:endParaRPr lang="zh-CN" altLang="en-US"/>
          </a:p>
          <a:p>
            <a:pPr lvl="1"/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在国产硬件爱好者群体中颇受欢迎</a:t>
            </a:r>
            <a:endParaRPr lang="zh-CN" altLang="en-US"/>
          </a:p>
          <a:p>
            <a:pPr lvl="0"/>
            <a:r>
              <a:rPr lang="zh-CN" altLang="en-US"/>
              <a:t>初步尝试</a:t>
            </a:r>
            <a:endParaRPr lang="zh-CN" altLang="en-US"/>
          </a:p>
          <a:p>
            <a:pPr lvl="1"/>
            <a:r>
              <a:rPr lang="zh-CN" altLang="en-US"/>
              <a:t>年初与芯动科技对接，完成风华二号显卡初步适配</a:t>
            </a:r>
            <a:endParaRPr lang="zh-CN" altLang="en-US"/>
          </a:p>
          <a:p>
            <a:pPr lvl="1"/>
            <a:r>
              <a:rPr lang="zh-CN" altLang="en-US"/>
              <a:t>希望后续能与其他关键厂商，如龙芯、景美等厂商协同推进硬件支持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诶呀，咋搁这儿来了！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AOSCC </a:t>
            </a:r>
            <a:r>
              <a:rPr lang="zh-CN" altLang="en-US"/>
              <a:t>第一次走进东北</a:t>
            </a:r>
            <a:endParaRPr lang="zh-CN" altLang="en-US"/>
          </a:p>
          <a:p>
            <a:pPr lvl="0"/>
            <a:r>
              <a:rPr lang="zh-CN" altLang="en-US"/>
              <a:t>本届</a:t>
            </a:r>
            <a:r>
              <a:rPr lang="en-US" altLang="zh-CN"/>
              <a:t> AOSCC </a:t>
            </a:r>
            <a:r>
              <a:rPr lang="zh-CN" altLang="en-US"/>
              <a:t>有史以来</a:t>
            </a:r>
            <a:endParaRPr lang="zh-CN" altLang="en-US"/>
          </a:p>
          <a:p>
            <a:pPr lvl="1"/>
            <a:r>
              <a:rPr lang="zh-CN" altLang="en-US"/>
              <a:t>与会者最多</a:t>
            </a:r>
            <a:endParaRPr lang="zh-CN" altLang="en-US"/>
          </a:p>
          <a:p>
            <a:pPr lvl="1"/>
            <a:r>
              <a:rPr lang="zh-CN" altLang="en-US"/>
              <a:t>参与社区最众</a:t>
            </a:r>
            <a:endParaRPr lang="zh-CN" altLang="en-US"/>
          </a:p>
          <a:p>
            <a:pPr lvl="1"/>
            <a:r>
              <a:rPr lang="zh-CN" altLang="en-US"/>
              <a:t>课题最多样</a:t>
            </a:r>
            <a:endParaRPr lang="zh-CN" altLang="en-US"/>
          </a:p>
          <a:p>
            <a:pPr lvl="1"/>
            <a:r>
              <a:rPr lang="zh-CN" altLang="en-US"/>
              <a:t>周边最丰富</a:t>
            </a:r>
            <a:endParaRPr lang="zh-CN" altLang="en-US"/>
          </a:p>
          <a:p>
            <a:pPr lvl="1"/>
            <a:r>
              <a:rPr lang="zh-CN" altLang="en-US" strike="sngStrike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预算最爆炸</a:t>
            </a:r>
            <a:endParaRPr lang="zh-CN" altLang="en-US" strike="sngStrike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Bef>
                <a:spcPts val="0"/>
              </a:spcBef>
            </a:pPr>
            <a:r>
              <a:rPr lang="zh-CN" altLang="en-US" dirty="0"/>
              <a:t>社区外宣重启一年，</a:t>
            </a:r>
            <a:endParaRPr lang="zh-CN" altLang="en-US" dirty="0"/>
          </a:p>
          <a:p>
            <a:pPr fontAlgn="auto">
              <a:spcBef>
                <a:spcPts val="0"/>
              </a:spcBef>
            </a:pPr>
            <a:r>
              <a:rPr lang="zh-CN" altLang="en-US" dirty="0"/>
              <a:t>情况如何？</a:t>
            </a:r>
            <a:endParaRPr lang="en-US" altLang="zh-C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走出去：社区外宣工作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2023 </a:t>
            </a:r>
            <a:r>
              <a:rPr lang="zh-CN" altLang="en-US"/>
              <a:t>年，外宣工作的重启结束了十年的审慎</a:t>
            </a:r>
            <a:endParaRPr lang="zh-CN" altLang="en-US"/>
          </a:p>
          <a:p>
            <a:pPr lvl="1"/>
            <a:r>
              <a:rPr lang="zh-CN" altLang="en-US"/>
              <a:t>社区文化、系统项目及工程规范已经初步成熟</a:t>
            </a:r>
            <a:endParaRPr lang="zh-CN" altLang="en-US"/>
          </a:p>
          <a:p>
            <a:pPr lvl="1"/>
            <a:r>
              <a:rPr lang="zh-CN" altLang="en-US"/>
              <a:t>通过外宣工作吸引用户反馈及新人参与</a:t>
            </a:r>
            <a:endParaRPr lang="zh-CN" altLang="en-US"/>
          </a:p>
          <a:p>
            <a:pPr lvl="0"/>
            <a:r>
              <a:rPr lang="zh-CN" altLang="en-US"/>
              <a:t>多个工作“战线”</a:t>
            </a:r>
            <a:endParaRPr lang="zh-CN" altLang="en-US"/>
          </a:p>
          <a:p>
            <a:pPr lvl="1"/>
            <a:r>
              <a:rPr lang="zh-CN" altLang="en-US"/>
              <a:t>图文新闻</a:t>
            </a:r>
            <a:endParaRPr lang="zh-CN" altLang="en-US"/>
          </a:p>
          <a:p>
            <a:pPr lvl="1"/>
            <a:r>
              <a:rPr lang="zh-CN" altLang="en-US"/>
              <a:t>线下活动</a:t>
            </a:r>
            <a:endParaRPr lang="zh-CN" altLang="en-US"/>
          </a:p>
          <a:p>
            <a:pPr lvl="1"/>
            <a:r>
              <a:rPr lang="zh-CN" altLang="en-US"/>
              <a:t>其他探索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1270"/>
            <a:ext cx="11516995" cy="71983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安记冰室与社区脉动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z="2800">
                <a:sym typeface="+mn-ea"/>
              </a:rPr>
              <a:t>基本形式：双周报《安记冰室》</a:t>
            </a:r>
            <a:endParaRPr lang="zh-CN" altLang="en-US" sz="2800"/>
          </a:p>
          <a:p>
            <a:pPr lvl="1"/>
            <a:r>
              <a:rPr lang="zh-CN" altLang="en-US" sz="2400">
                <a:sym typeface="+mn-ea"/>
              </a:rPr>
              <a:t>简要地介绍过去两周的工作内容与社区活动</a:t>
            </a:r>
            <a:endParaRPr lang="zh-CN" altLang="en-US" sz="2400"/>
          </a:p>
          <a:p>
            <a:pPr lvl="1"/>
            <a:r>
              <a:rPr lang="zh-CN" altLang="en-US" sz="2400">
                <a:sym typeface="+mn-ea"/>
              </a:rPr>
              <a:t>着重介绍工作成果对用户与开发者的影响</a:t>
            </a:r>
            <a:endParaRPr lang="zh-CN" altLang="en-US" sz="2400"/>
          </a:p>
          <a:p>
            <a:pPr lvl="1"/>
            <a:r>
              <a:rPr lang="zh-CN" altLang="en-US" sz="2400">
                <a:sym typeface="+mn-ea"/>
              </a:rPr>
              <a:t>由贡献者供稿、整理和校对</a:t>
            </a:r>
            <a:endParaRPr lang="zh-CN" altLang="en-US" sz="2400"/>
          </a:p>
          <a:p>
            <a:pPr lvl="1"/>
            <a:r>
              <a:rPr lang="zh-CN" altLang="en-US" sz="2400">
                <a:sym typeface="+mn-ea"/>
              </a:rPr>
              <a:t>发布到</a:t>
            </a:r>
            <a:r>
              <a:rPr lang="en-US" altLang="zh-CN" sz="2400">
                <a:sym typeface="+mn-ea"/>
              </a:rPr>
              <a:t> Telegram</a:t>
            </a:r>
            <a:r>
              <a:rPr lang="zh-CN" altLang="en-US" sz="2400">
                <a:sym typeface="+mn-ea"/>
              </a:rPr>
              <a:t>、主页、公众号和微博等平台</a:t>
            </a:r>
            <a:endParaRPr lang="zh-CN" altLang="en-US" sz="2400">
              <a:sym typeface="+mn-ea"/>
            </a:endParaRPr>
          </a:p>
          <a:p>
            <a:pPr lvl="0"/>
            <a:r>
              <a:rPr lang="zh-CN" altLang="en-US"/>
              <a:t>社区脉动：官方新闻频道</a:t>
            </a:r>
            <a:endParaRPr lang="zh-CN" altLang="en-US"/>
          </a:p>
          <a:p>
            <a:pPr lvl="1"/>
            <a:r>
              <a:rPr lang="zh-CN" altLang="en-US"/>
              <a:t>以最高的时效性发布资讯、用户公告及会议等信息</a:t>
            </a:r>
            <a:endParaRPr lang="zh-CN" altLang="en-US"/>
          </a:p>
          <a:p>
            <a:pPr lvl="1"/>
            <a:r>
              <a:rPr lang="zh-CN" altLang="en-US"/>
              <a:t>尽可能提高社区工作的透明度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安同校园行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初步设想</a:t>
            </a:r>
            <a:endParaRPr lang="zh-CN" altLang="en-US"/>
          </a:p>
          <a:p>
            <a:pPr lvl="1"/>
            <a:r>
              <a:rPr lang="zh-CN" altLang="en-US"/>
              <a:t>与校园社团协商课题，组织约半天至一天的活动</a:t>
            </a:r>
            <a:endParaRPr lang="zh-CN" altLang="en-US"/>
          </a:p>
          <a:p>
            <a:pPr lvl="1"/>
            <a:r>
              <a:rPr lang="zh-CN" altLang="en-US"/>
              <a:t>定期（如除假期外每个月）组织活动</a:t>
            </a:r>
            <a:endParaRPr lang="zh-CN" altLang="en-US"/>
          </a:p>
          <a:p>
            <a:pPr lvl="0"/>
            <a:r>
              <a:rPr lang="zh-CN" altLang="en-US"/>
              <a:t>执行与计划</a:t>
            </a:r>
            <a:endParaRPr lang="zh-CN" altLang="en-US"/>
          </a:p>
          <a:p>
            <a:pPr lvl="1"/>
            <a:r>
              <a:rPr lang="en-US" altLang="zh-CN"/>
              <a:t>3 </a:t>
            </a:r>
            <a:r>
              <a:rPr lang="zh-CN" altLang="en-US"/>
              <a:t>月：曲阜师大计算机爱好者协会</a:t>
            </a:r>
            <a:endParaRPr lang="zh-CN" altLang="en-US"/>
          </a:p>
          <a:p>
            <a:pPr lvl="1"/>
            <a:r>
              <a:rPr lang="zh-CN" altLang="en-US"/>
              <a:t>下学期：南阳理工学院、兰州大学等</a:t>
            </a:r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roaming-camer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1520170" cy="41579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流浪相机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对半年期壁纸征集形式的新尝试</a:t>
            </a:r>
            <a:endParaRPr lang="zh-CN" altLang="en-US"/>
          </a:p>
          <a:p>
            <a:r>
              <a:rPr lang="zh-CN" altLang="en-US"/>
              <a:t>在固定地理范围内，使用同一套设备</a:t>
            </a:r>
            <a:r>
              <a:rPr lang="zh-CN" altLang="en-US">
                <a:sym typeface="+mn-ea"/>
              </a:rPr>
              <a:t>接龙</a:t>
            </a:r>
            <a:endParaRPr lang="zh-CN" altLang="en-US"/>
          </a:p>
          <a:p>
            <a:r>
              <a:rPr lang="zh-CN" altLang="en-US"/>
              <a:t>年初开始第一次尝试</a:t>
            </a:r>
            <a:endParaRPr lang="zh-CN" altLang="en-US"/>
          </a:p>
          <a:p>
            <a:pPr lvl="1"/>
            <a:r>
              <a:rPr lang="en-US"/>
              <a:t>10 </a:t>
            </a:r>
            <a:r>
              <a:rPr lang="zh-CN" altLang="en-US"/>
              <a:t>人参与接龙，每人</a:t>
            </a:r>
            <a:r>
              <a:rPr lang="en-US" altLang="zh-CN"/>
              <a:t> 1 - 2 </a:t>
            </a:r>
            <a:r>
              <a:rPr lang="zh-CN" altLang="en-US"/>
              <a:t>星期</a:t>
            </a:r>
            <a:endParaRPr lang="zh-CN" altLang="en-US"/>
          </a:p>
          <a:p>
            <a:pPr lvl="1"/>
            <a:r>
              <a:rPr lang="zh-CN" altLang="en-US"/>
              <a:t>目前已完成</a:t>
            </a:r>
            <a:r>
              <a:rPr lang="en-US" altLang="zh-CN"/>
              <a:t> 7 </a:t>
            </a:r>
            <a:r>
              <a:rPr lang="zh-CN" altLang="en-US"/>
              <a:t>人，预计</a:t>
            </a:r>
            <a:r>
              <a:rPr lang="en-US" altLang="zh-CN"/>
              <a:t> 9 </a:t>
            </a:r>
            <a:r>
              <a:rPr lang="zh-CN" altLang="en-US"/>
              <a:t>月前后完成第一轮</a:t>
            </a:r>
            <a:endParaRPr lang="zh-CN" altLang="en-US"/>
          </a:p>
          <a:p>
            <a:pPr lvl="1"/>
            <a:r>
              <a:rPr lang="zh-CN" altLang="en-US"/>
              <a:t>第一轮结束后每人甄选一张用于投稿</a:t>
            </a:r>
            <a:endParaRPr lang="zh-CN" altLang="en-US"/>
          </a:p>
          <a:p>
            <a:pPr lvl="0"/>
            <a:r>
              <a:rPr lang="zh-CN" altLang="en-US"/>
              <a:t>来年计划扩大参与范围并尝试新的设备类型</a:t>
            </a:r>
            <a:endParaRPr lang="zh-CN" altLang="en-US"/>
          </a:p>
          <a:p>
            <a:pPr lvl="1"/>
            <a:r>
              <a:rPr lang="zh-CN" altLang="en-US"/>
              <a:t>比如手机</a:t>
            </a:r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Bef>
                <a:spcPts val="300"/>
              </a:spcBef>
            </a:pPr>
            <a:r>
              <a:rPr lang="zh-CN" altLang="en-US" sz="3600" dirty="0">
                <a:sym typeface="+mn-ea"/>
              </a:rPr>
              <a:t>那么，代价是什么呢？</a:t>
            </a:r>
            <a:endParaRPr lang="zh-CN" altLang="en-US" sz="3600" dirty="0">
              <a:sym typeface="+mn-ea"/>
            </a:endParaRPr>
          </a:p>
          <a:p>
            <a:pPr fontAlgn="auto">
              <a:spcBef>
                <a:spcPts val="300"/>
              </a:spcBef>
            </a:pPr>
            <a:r>
              <a:rPr lang="zh-CN" altLang="en-US" sz="2800" dirty="0"/>
              <a:t>（又有什么新老挑战？）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在丑话之前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社区的专业与热情有目共睹</a:t>
            </a:r>
            <a:endParaRPr lang="zh-CN" altLang="en-US"/>
          </a:p>
          <a:p>
            <a:pPr lvl="1"/>
            <a:r>
              <a:rPr lang="zh-CN" altLang="en-US"/>
              <a:t>专业态度与行动力毋庸置疑</a:t>
            </a:r>
            <a:endParaRPr lang="zh-CN" altLang="en-US"/>
          </a:p>
          <a:p>
            <a:pPr lvl="1"/>
            <a:r>
              <a:rPr lang="zh-CN" altLang="en-US"/>
              <a:t>支持与服务意识堪称模范</a:t>
            </a:r>
            <a:endParaRPr lang="zh-CN" altLang="en-US"/>
          </a:p>
          <a:p>
            <a:pPr lvl="0"/>
            <a:r>
              <a:rPr lang="zh-CN" altLang="en-US"/>
              <a:t>社区资源持续发挥积极作用</a:t>
            </a:r>
            <a:endParaRPr lang="zh-CN" altLang="en-US"/>
          </a:p>
          <a:p>
            <a:pPr lvl="1"/>
            <a:r>
              <a:rPr lang="zh-CN" altLang="en-US"/>
              <a:t>新贡献者得到较为充分的支持和培训</a:t>
            </a:r>
            <a:endParaRPr lang="zh-CN" altLang="en-US"/>
          </a:p>
          <a:p>
            <a:pPr lvl="1"/>
            <a:r>
              <a:rPr lang="zh-CN" altLang="en-US"/>
              <a:t>实习与校园交流活动逐渐成为稳定工作目标</a:t>
            </a:r>
            <a:endParaRPr lang="zh-CN" altLang="en-US"/>
          </a:p>
          <a:p>
            <a:pPr lvl="0"/>
            <a:r>
              <a:rPr lang="zh-CN" altLang="en-US"/>
              <a:t>社区内外支持依然坚实</a:t>
            </a:r>
            <a:endParaRPr lang="zh-CN" altLang="en-US"/>
          </a:p>
          <a:p>
            <a:pPr lvl="1"/>
            <a:r>
              <a:rPr lang="zh-CN" altLang="en-US"/>
              <a:t>众筹、活动审批与行业认可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从内部看：超速与过热的社区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一些核心问题</a:t>
            </a:r>
            <a:endParaRPr lang="zh-CN" altLang="en-US"/>
          </a:p>
          <a:p>
            <a:pPr lvl="1"/>
            <a:r>
              <a:rPr lang="zh-CN" altLang="en-US"/>
              <a:t>民主议事难言充分到位</a:t>
            </a:r>
            <a:endParaRPr lang="zh-CN" altLang="en-US"/>
          </a:p>
          <a:p>
            <a:pPr lvl="1"/>
            <a:r>
              <a:rPr lang="zh-CN" altLang="en-US"/>
              <a:t>集体与个人主义的矛盾重合</a:t>
            </a:r>
            <a:endParaRPr lang="zh-CN" altLang="en-US"/>
          </a:p>
          <a:p>
            <a:pPr lvl="1"/>
            <a:r>
              <a:rPr lang="zh-CN" altLang="en-US"/>
              <a:t>建设性讨论中互信不足</a:t>
            </a:r>
            <a:endParaRPr lang="zh-CN" altLang="en-US"/>
          </a:p>
          <a:p>
            <a:pPr lvl="1"/>
            <a:r>
              <a:rPr lang="zh-CN" altLang="en-US"/>
              <a:t>资历与平等参与的矛盾</a:t>
            </a:r>
            <a:endParaRPr lang="zh-CN" altLang="en-US"/>
          </a:p>
          <a:p>
            <a:pPr lvl="1"/>
            <a:r>
              <a:rPr lang="zh-CN" altLang="en-US"/>
              <a:t>开发者、用户与安全空间的多重需求</a:t>
            </a:r>
            <a:endParaRPr lang="zh-CN" altLang="en-US"/>
          </a:p>
          <a:p>
            <a:pPr lvl="1"/>
            <a:r>
              <a:rPr lang="zh-CN" altLang="en-US"/>
              <a:t>志愿性原则的矫枉过正</a:t>
            </a:r>
            <a:endParaRPr lang="zh-CN" altLang="en-US"/>
          </a:p>
          <a:p>
            <a:pPr lvl="0"/>
            <a:r>
              <a:rPr lang="zh-CN" altLang="en-US"/>
              <a:t>大多不是我社特有的问题</a:t>
            </a:r>
            <a:endParaRPr lang="zh-CN" altLang="en-US"/>
          </a:p>
          <a:p>
            <a:pPr lvl="1"/>
            <a:r>
              <a:rPr lang="zh-CN" altLang="en-US"/>
              <a:t>但社区的存在就是为了解决问题！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议程概览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一线工作者的专业展示、信息共享与社交平台</a:t>
            </a:r>
            <a:endParaRPr lang="en-US" altLang="zh-CN"/>
          </a:p>
          <a:p>
            <a:r>
              <a:rPr lang="en-US" altLang="zh-CN"/>
              <a:t>19 </a:t>
            </a:r>
            <a:r>
              <a:rPr lang="zh-CN" altLang="en-US"/>
              <a:t>名讲者，</a:t>
            </a:r>
            <a:r>
              <a:rPr lang="en-US" altLang="zh-CN"/>
              <a:t>18 </a:t>
            </a:r>
            <a:r>
              <a:rPr lang="zh-CN" altLang="en-US"/>
              <a:t>个分享课题，</a:t>
            </a:r>
            <a:r>
              <a:rPr lang="en-US" altLang="zh-CN"/>
              <a:t>4 </a:t>
            </a:r>
            <a:r>
              <a:rPr lang="zh-CN" altLang="en-US"/>
              <a:t>个主题</a:t>
            </a:r>
            <a:endParaRPr lang="zh-CN" altLang="en-US"/>
          </a:p>
          <a:p>
            <a:pPr lvl="1"/>
            <a:r>
              <a:rPr lang="zh-CN" altLang="en-US"/>
              <a:t>社区工作报告与投票</a:t>
            </a:r>
            <a:endParaRPr lang="zh-CN" altLang="en-US"/>
          </a:p>
          <a:p>
            <a:pPr lvl="1"/>
            <a:r>
              <a:rPr lang="zh-CN" altLang="en-US"/>
              <a:t>社区与社团运营</a:t>
            </a:r>
            <a:endParaRPr lang="zh-CN" altLang="en-US"/>
          </a:p>
          <a:p>
            <a:pPr lvl="1"/>
            <a:r>
              <a:rPr lang="zh-CN" altLang="en-US"/>
              <a:t>从个人到社区的实践</a:t>
            </a:r>
            <a:endParaRPr lang="zh-CN" altLang="en-US"/>
          </a:p>
          <a:p>
            <a:pPr lvl="1"/>
            <a:r>
              <a:rPr lang="zh-CN" altLang="en-US"/>
              <a:t>发行版维护与管理</a:t>
            </a:r>
            <a:endParaRPr lang="zh-CN" altLang="en-US"/>
          </a:p>
          <a:p>
            <a:pPr lvl="0"/>
            <a:r>
              <a:rPr lang="zh-CN" altLang="en-US"/>
              <a:t>“抽票投奖”和</a:t>
            </a:r>
            <a:r>
              <a:rPr lang="en-US" altLang="zh-CN"/>
              <a:t> PGP </a:t>
            </a:r>
            <a:r>
              <a:rPr lang="zh-CN" altLang="en-US"/>
              <a:t>签名会</a:t>
            </a:r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从外部看：日渐狭窄的生存空间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草根社区的生存斗争</a:t>
            </a:r>
            <a:endParaRPr lang="zh-CN" altLang="en-US"/>
          </a:p>
          <a:p>
            <a:pPr lvl="1"/>
            <a:r>
              <a:rPr lang="zh-CN" altLang="en-US"/>
              <a:t>独立自主与开放平等的各类代价</a:t>
            </a:r>
            <a:endParaRPr lang="zh-CN" altLang="en-US"/>
          </a:p>
          <a:p>
            <a:pPr lvl="1"/>
            <a:r>
              <a:rPr lang="zh-CN" altLang="en-US"/>
              <a:t>被滥用的概念与不切实际的期望</a:t>
            </a:r>
            <a:endParaRPr lang="zh-CN" altLang="en-US"/>
          </a:p>
          <a:p>
            <a:pPr lvl="0"/>
            <a:r>
              <a:rPr lang="zh-CN" altLang="en-US"/>
              <a:t>社区与企业冤家路窄？</a:t>
            </a:r>
            <a:endParaRPr lang="zh-CN" altLang="en-US"/>
          </a:p>
          <a:p>
            <a:pPr lvl="1"/>
            <a:r>
              <a:rPr lang="zh-CN" altLang="en-US"/>
              <a:t>社区无意愿亦无能力对抗行业</a:t>
            </a:r>
            <a:endParaRPr lang="zh-CN" altLang="en-US"/>
          </a:p>
          <a:p>
            <a:pPr lvl="1"/>
            <a:r>
              <a:rPr lang="zh-CN" altLang="en-US"/>
              <a:t>社区参与者的身份重叠</a:t>
            </a:r>
            <a:endParaRPr lang="zh-CN" altLang="en-US"/>
          </a:p>
          <a:p>
            <a:pPr lvl="1"/>
            <a:r>
              <a:rPr lang="zh-CN" altLang="en-US"/>
              <a:t>如何平衡社区利益与行业协作</a:t>
            </a:r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潜在解决方案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内部挑战</a:t>
            </a:r>
            <a:endParaRPr lang="zh-CN" altLang="en-US"/>
          </a:p>
          <a:p>
            <a:pPr lvl="1"/>
            <a:r>
              <a:rPr lang="zh-CN" altLang="en-US"/>
              <a:t>贡献者提高协作、时间计划和透明度意识</a:t>
            </a:r>
            <a:endParaRPr lang="zh-CN" altLang="en-US"/>
          </a:p>
          <a:p>
            <a:pPr lvl="1"/>
            <a:r>
              <a:rPr lang="zh-CN" altLang="en-US"/>
              <a:t>从资深贡献者中探寻与培养更多的调停者与组织者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如有条件可安排区域性贡献者活动</a:t>
            </a:r>
            <a:endParaRPr lang="zh-CN" altLang="en-US"/>
          </a:p>
          <a:p>
            <a:pPr lvl="0"/>
            <a:r>
              <a:rPr lang="zh-CN" altLang="en-US"/>
              <a:t>外部挑战</a:t>
            </a:r>
            <a:endParaRPr lang="zh-CN" altLang="en-US"/>
          </a:p>
          <a:p>
            <a:pPr lvl="1"/>
            <a:r>
              <a:rPr lang="zh-CN" altLang="en-US"/>
              <a:t>自律合规地推进外宣，证明社区的存在与意义</a:t>
            </a:r>
            <a:endParaRPr lang="zh-CN" altLang="en-US"/>
          </a:p>
          <a:p>
            <a:pPr lvl="1"/>
            <a:r>
              <a:rPr lang="zh-CN" altLang="en-US"/>
              <a:t>坚持协作，充分释放善意与合作意愿</a:t>
            </a:r>
            <a:endParaRPr lang="zh-CN" altLang="en-US"/>
          </a:p>
          <a:p>
            <a:pPr lvl="1"/>
            <a:r>
              <a:rPr lang="zh-CN" altLang="en-US"/>
              <a:t>身体力行地发挥监督与示范作用</a:t>
            </a:r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几点坚持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不论条件如何，独善其身才是社区的生存之道</a:t>
            </a:r>
            <a:endParaRPr lang="zh-CN" altLang="en-US"/>
          </a:p>
          <a:p>
            <a:r>
              <a:rPr lang="zh-CN" altLang="en-US"/>
              <a:t>坚持发挥积极作用</a:t>
            </a:r>
            <a:endParaRPr lang="zh-CN" altLang="en-US"/>
          </a:p>
          <a:p>
            <a:pPr lvl="1"/>
            <a:r>
              <a:rPr lang="zh-CN" altLang="en-US"/>
              <a:t>组织校园行，为校园社区破除信息壁垒、争取支持</a:t>
            </a:r>
            <a:endParaRPr lang="zh-CN" altLang="en-US"/>
          </a:p>
          <a:p>
            <a:pPr lvl="1"/>
            <a:r>
              <a:rPr lang="zh-CN" altLang="en-US"/>
              <a:t>参与</a:t>
            </a:r>
            <a:r>
              <a:rPr lang="en-US" altLang="zh-CN"/>
              <a:t> OSPP </a:t>
            </a:r>
            <a:r>
              <a:rPr lang="zh-CN" altLang="en-US"/>
              <a:t>等活动，让尽可能多的学生参与社区</a:t>
            </a:r>
            <a:endParaRPr lang="zh-CN" altLang="en-US"/>
          </a:p>
          <a:p>
            <a:pPr lvl="1"/>
            <a:r>
              <a:rPr lang="zh-CN" altLang="en-US"/>
              <a:t>坚持独立、自主、志愿驱动，留存社区净土</a:t>
            </a:r>
            <a:endParaRPr lang="zh-CN" altLang="en-US"/>
          </a:p>
          <a:p>
            <a:pPr lvl="0"/>
            <a:r>
              <a:rPr lang="zh-CN" altLang="en-US"/>
              <a:t>我们的存在不是借口</a:t>
            </a:r>
            <a:endParaRPr lang="zh-CN" altLang="en-US"/>
          </a:p>
          <a:p>
            <a:pPr lvl="1"/>
            <a:r>
              <a:rPr lang="zh-CN" altLang="en-US"/>
              <a:t>我们要证明社区的积极作用</a:t>
            </a:r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sym typeface="+mn-ea"/>
              </a:rPr>
              <a:t>来年有何计划？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270"/>
            <a:ext cx="11520805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全新社区门户</a:t>
            </a:r>
            <a:r>
              <a:rPr altLang="zh-CN"/>
              <a:t> (website-2023.aosc.io)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解决老网站的两个问题</a:t>
            </a:r>
            <a:endParaRPr lang="zh-CN" altLang="en-US"/>
          </a:p>
          <a:p>
            <a:pPr lvl="1"/>
            <a:r>
              <a:rPr lang="zh-CN" altLang="en-US"/>
              <a:t>信息难以查阅</a:t>
            </a:r>
            <a:endParaRPr lang="zh-CN" altLang="en-US"/>
          </a:p>
          <a:p>
            <a:pPr lvl="1"/>
            <a:r>
              <a:rPr lang="zh-CN" altLang="en-US"/>
              <a:t>空间利用率低下</a:t>
            </a:r>
            <a:endParaRPr lang="zh-CN" altLang="en-US"/>
          </a:p>
          <a:p>
            <a:pPr lvl="0"/>
            <a:r>
              <a:rPr lang="zh-CN" altLang="en-US"/>
              <a:t>预计七月内上线</a:t>
            </a:r>
            <a:r>
              <a:rPr lang="en-US" altLang="zh-CN"/>
              <a:t> Beta </a:t>
            </a:r>
            <a:r>
              <a:rPr lang="zh-CN" altLang="en-US"/>
              <a:t>站点</a:t>
            </a:r>
            <a:endParaRPr lang="zh-CN" altLang="en-US"/>
          </a:p>
          <a:p>
            <a:pPr lvl="0"/>
            <a:r>
              <a:rPr lang="zh-CN" altLang="en-US"/>
              <a:t>长期计划</a:t>
            </a:r>
            <a:endParaRPr lang="zh-CN" altLang="en-US"/>
          </a:p>
          <a:p>
            <a:pPr lvl="1"/>
            <a:r>
              <a:rPr lang="zh-CN" altLang="en-US"/>
              <a:t>支持中心</a:t>
            </a:r>
            <a:endParaRPr lang="zh-CN" altLang="en-US"/>
          </a:p>
          <a:p>
            <a:pPr lvl="1"/>
            <a:r>
              <a:rPr lang="zh-CN" altLang="en-US"/>
              <a:t>多语言支持？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移动与无</a:t>
            </a:r>
            <a:r>
              <a:rPr lang="en-US" altLang="zh-CN">
                <a:sym typeface="+mn-ea"/>
              </a:rPr>
              <a:t> JavaScript </a:t>
            </a:r>
            <a:r>
              <a:rPr lang="zh-CN" altLang="en-US">
                <a:sym typeface="+mn-ea"/>
              </a:rPr>
              <a:t>版本？</a:t>
            </a:r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main-update-security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065" y="103505"/>
            <a:ext cx="11635740" cy="709739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应用商店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的“最后一个明显痛点”</a:t>
            </a:r>
            <a:endParaRPr lang="zh-CN" altLang="en-US"/>
          </a:p>
          <a:p>
            <a:pPr lvl="1"/>
            <a:r>
              <a:rPr lang="en-US" altLang="zh-CN"/>
              <a:t>oma </a:t>
            </a:r>
            <a:r>
              <a:rPr lang="zh-CN" altLang="en-US"/>
              <a:t>虽简化了</a:t>
            </a:r>
            <a:r>
              <a:rPr lang="en-US" altLang="zh-CN"/>
              <a:t> APT </a:t>
            </a:r>
            <a:r>
              <a:rPr lang="zh-CN" altLang="en-US"/>
              <a:t>操作，但对一部分用户来说依然存在显著使用困难（概念和语言尤为其甚）</a:t>
            </a:r>
            <a:endParaRPr lang="zh-CN" altLang="en-US"/>
          </a:p>
          <a:p>
            <a:pPr lvl="1"/>
            <a:r>
              <a:rPr lang="zh-CN" altLang="en-US"/>
              <a:t>现有方案仍不尽如人意</a:t>
            </a:r>
            <a:endParaRPr lang="zh-CN" altLang="en-US"/>
          </a:p>
          <a:p>
            <a:pPr lvl="0"/>
            <a:r>
              <a:rPr lang="zh-CN" altLang="en-US"/>
              <a:t>初步规划</a:t>
            </a:r>
            <a:endParaRPr lang="zh-CN" altLang="en-US"/>
          </a:p>
          <a:p>
            <a:pPr lvl="1"/>
            <a:r>
              <a:rPr lang="zh-CN" altLang="en-US" sz="2400"/>
              <a:t>复用</a:t>
            </a:r>
            <a:r>
              <a:rPr lang="en-US" altLang="zh-CN" sz="2400"/>
              <a:t> Flatpak</a:t>
            </a:r>
            <a:r>
              <a:rPr lang="zh-CN" altLang="en-US" sz="2400"/>
              <a:t>、</a:t>
            </a:r>
            <a:r>
              <a:rPr lang="en-US" altLang="zh-CN" sz="2400"/>
              <a:t>Snap </a:t>
            </a:r>
            <a:r>
              <a:rPr lang="zh-CN" altLang="en-US" sz="2400"/>
              <a:t>及玲珑生态</a:t>
            </a:r>
            <a:endParaRPr lang="zh-CN" altLang="en-US" sz="2400"/>
          </a:p>
          <a:p>
            <a:pPr lvl="1"/>
            <a:r>
              <a:rPr lang="zh-CN" altLang="en-US"/>
              <a:t>标记和展示独立发行的软件，如</a:t>
            </a:r>
            <a:r>
              <a:rPr lang="en-US" altLang="zh-CN"/>
              <a:t> WPS for Linux</a:t>
            </a:r>
            <a:endParaRPr lang="en-US" altLang="zh-CN"/>
          </a:p>
          <a:p>
            <a:pPr lvl="1"/>
            <a:r>
              <a:rPr lang="zh-CN" altLang="en-US"/>
              <a:t>有针对性地测试常用软件并预设生态偏好</a:t>
            </a:r>
            <a:endParaRPr lang="zh-CN" altLang="en-US"/>
          </a:p>
          <a:p>
            <a:pPr lvl="1"/>
            <a:r>
              <a:rPr lang="zh-CN" altLang="en-US"/>
              <a:t>提供兜底机制，修复文件及运行时兼容性问题</a:t>
            </a:r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核心包第</a:t>
            </a:r>
            <a:r>
              <a:rPr altLang="zh-CN"/>
              <a:t> 12 </a:t>
            </a:r>
            <a:r>
              <a:rPr lang="zh-CN" altLang="en-US"/>
              <a:t>版</a:t>
            </a:r>
            <a:r>
              <a:rPr altLang="zh-CN"/>
              <a:t> (Core 12)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代号以</a:t>
            </a:r>
            <a:r>
              <a:rPr lang="en-US" altLang="zh-CN"/>
              <a:t> L </a:t>
            </a:r>
            <a:r>
              <a:rPr lang="zh-CN" altLang="en-US"/>
              <a:t>开头，</a:t>
            </a:r>
            <a:r>
              <a:rPr lang="zh-CN" altLang="en-US" u="sng"/>
              <a:t>脑袋赶紧转起来！</a:t>
            </a:r>
            <a:endParaRPr lang="zh-CN" altLang="en-US" u="sng"/>
          </a:p>
          <a:p>
            <a:r>
              <a:rPr lang="zh-CN" altLang="en-US"/>
              <a:t>常规版本更新为主</a:t>
            </a:r>
            <a:endParaRPr lang="zh-CN" altLang="en-US"/>
          </a:p>
          <a:p>
            <a:pPr lvl="1"/>
            <a:r>
              <a:rPr lang="en-US" altLang="zh-CN"/>
              <a:t>GCC 14, Glibc 2.39, Linux API Headers </a:t>
            </a:r>
            <a:r>
              <a:rPr lang="zh-CN" altLang="en-US"/>
              <a:t>等</a:t>
            </a:r>
            <a:endParaRPr lang="zh-CN" altLang="en-US"/>
          </a:p>
          <a:p>
            <a:pPr lvl="0"/>
            <a:r>
              <a:rPr lang="zh-CN" altLang="en-US"/>
              <a:t>引入</a:t>
            </a:r>
            <a:r>
              <a:rPr lang="en-US" altLang="zh-CN"/>
              <a:t> HWCAPS </a:t>
            </a:r>
            <a:r>
              <a:rPr lang="zh-CN" altLang="en-US"/>
              <a:t>子目录支持</a:t>
            </a:r>
            <a:endParaRPr lang="zh-CN" altLang="en-US"/>
          </a:p>
          <a:p>
            <a:pPr lvl="1"/>
            <a:r>
              <a:rPr lang="zh-CN" altLang="en-US"/>
              <a:t>为关键库提供多份优化级别的运行时</a:t>
            </a:r>
            <a:br>
              <a:rPr lang="zh-CN" altLang="en-US"/>
            </a:br>
            <a:r>
              <a:rPr lang="en-US" altLang="zh-CN"/>
              <a:t>(x86_64, x86_64-v{2,3,4})</a:t>
            </a:r>
            <a:endParaRPr lang="en-US" altLang="zh-CN"/>
          </a:p>
          <a:p>
            <a:pPr lvl="1"/>
            <a:r>
              <a:rPr lang="zh-CN" altLang="en-US"/>
              <a:t>目前上游已有</a:t>
            </a:r>
            <a:r>
              <a:rPr lang="en-US" altLang="zh-CN"/>
              <a:t> x86-64 </a:t>
            </a:r>
            <a:r>
              <a:rPr lang="zh-CN" altLang="en-US"/>
              <a:t>及</a:t>
            </a:r>
            <a:r>
              <a:rPr lang="en-US" altLang="zh-CN"/>
              <a:t> POWER </a:t>
            </a:r>
            <a:r>
              <a:rPr lang="zh-CN" altLang="en-US"/>
              <a:t>的支持代码</a:t>
            </a:r>
            <a:endParaRPr lang="zh-CN" altLang="en-US"/>
          </a:p>
          <a:p>
            <a:pPr lvl="2"/>
            <a:r>
              <a:rPr lang="en-US" altLang="zh-CN"/>
              <a:t>ARM </a:t>
            </a:r>
            <a:r>
              <a:rPr lang="zh-CN" altLang="en-US"/>
              <a:t>及龙架构均条件成熟，但亟待实现</a:t>
            </a:r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星霞</a:t>
            </a:r>
            <a:r>
              <a:rPr altLang="zh-CN"/>
              <a:t> OS </a:t>
            </a:r>
            <a:r>
              <a:rPr lang="zh-CN" altLang="en-US"/>
              <a:t>开发重启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一个被忽视的项目</a:t>
            </a:r>
            <a:endParaRPr lang="zh-CN" altLang="en-US"/>
          </a:p>
          <a:p>
            <a:pPr lvl="1"/>
            <a:r>
              <a:rPr lang="zh-CN" altLang="en-US"/>
              <a:t>原计划</a:t>
            </a:r>
            <a:r>
              <a:rPr lang="en-US" altLang="zh-CN"/>
              <a:t> AOSCC </a:t>
            </a:r>
            <a:r>
              <a:rPr lang="zh-CN" altLang="en-US"/>
              <a:t>发行盒装版</a:t>
            </a:r>
            <a:endParaRPr lang="zh-CN" altLang="en-US"/>
          </a:p>
          <a:p>
            <a:pPr lvl="1"/>
            <a:r>
              <a:rPr lang="zh-CN" altLang="en-US"/>
              <a:t>目前规划内仍有</a:t>
            </a:r>
            <a:r>
              <a:rPr lang="en-US" altLang="zh-CN"/>
              <a:t> 10 </a:t>
            </a:r>
            <a:r>
              <a:rPr lang="zh-CN" altLang="en-US"/>
              <a:t>个架构移植需刷新</a:t>
            </a:r>
            <a:endParaRPr lang="zh-CN" altLang="en-US"/>
          </a:p>
          <a:p>
            <a:pPr lvl="1"/>
            <a:r>
              <a:rPr lang="zh-CN" altLang="en-US"/>
              <a:t>测试和维护时间成本极高</a:t>
            </a:r>
            <a:endParaRPr lang="zh-CN" altLang="en-US"/>
          </a:p>
          <a:p>
            <a:pPr lvl="0"/>
            <a:r>
              <a:rPr lang="zh-CN" altLang="en-US"/>
              <a:t>初步计划：并线</a:t>
            </a:r>
            <a:r>
              <a:rPr lang="en-US" altLang="zh-CN"/>
              <a:t> + </a:t>
            </a:r>
            <a:r>
              <a:rPr lang="zh-CN" altLang="en-US"/>
              <a:t>自动化集成</a:t>
            </a:r>
            <a:endParaRPr lang="zh-CN" altLang="en-US"/>
          </a:p>
          <a:p>
            <a:pPr lvl="1"/>
            <a:r>
              <a:rPr lang="zh-CN" altLang="en-US"/>
              <a:t>将</a:t>
            </a:r>
            <a:r>
              <a:rPr lang="en-US" altLang="zh-CN"/>
              <a:t> retro </a:t>
            </a:r>
            <a:r>
              <a:rPr lang="zh-CN" altLang="en-US"/>
              <a:t>分支合并回</a:t>
            </a:r>
            <a:r>
              <a:rPr lang="en-US" altLang="zh-CN"/>
              <a:t> stable </a:t>
            </a:r>
            <a:r>
              <a:rPr lang="zh-CN" altLang="en-US"/>
              <a:t>分支并加入主题制</a:t>
            </a:r>
            <a:endParaRPr lang="zh-CN" altLang="en-US"/>
          </a:p>
          <a:p>
            <a:pPr lvl="1"/>
            <a:r>
              <a:rPr lang="zh-CN" altLang="en-US"/>
              <a:t>维护白名单：白名单内软件包自动列入</a:t>
            </a:r>
            <a:r>
              <a:rPr lang="en-US" altLang="zh-CN"/>
              <a:t> BuildIt!</a:t>
            </a:r>
            <a:endParaRPr lang="en-US" altLang="zh-CN"/>
          </a:p>
          <a:p>
            <a:pPr lvl="1"/>
            <a:r>
              <a:rPr lang="zh-CN" altLang="en-US"/>
              <a:t>算力及工具链可用性等有待考证</a:t>
            </a:r>
            <a:endParaRPr lang="zh-CN" altLang="en-US"/>
          </a:p>
          <a:p>
            <a:pPr lvl="0"/>
            <a:r>
              <a:rPr lang="zh-CN" altLang="en-US"/>
              <a:t>新目标：</a:t>
            </a:r>
            <a:r>
              <a:rPr lang="en-US" altLang="zh-CN"/>
              <a:t>2025 </a:t>
            </a:r>
            <a:r>
              <a:rPr lang="zh-CN" altLang="en-US"/>
              <a:t>年烙饼会展示初步进展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先啰嗦几句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请爱护</a:t>
            </a:r>
            <a:r>
              <a:rPr lang="zh-CN"/>
              <a:t>社区年度聚会！</a:t>
            </a:r>
            <a:endParaRPr lang="zh-CN"/>
          </a:p>
          <a:p>
            <a:pPr lvl="1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社区贡献者、志愿者和讲者的共同劳动成果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lvl="1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我们肩负着主办方的信任与支持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lvl="0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无规矩不成方圆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lvl="1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请时刻听从志愿者们的指引！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lvl="1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注意保持卫生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lvl="1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自觉维护会场秩序，有序提问和参与活动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  <a:p>
            <a:pPr lvl="1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尊重他人、讲者和自己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改善</a:t>
            </a:r>
            <a:r>
              <a:rPr lang="zh-CN" altLang="en-US"/>
              <a:t>二级架构使用体验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二级架构使用体验参差不齐</a:t>
            </a:r>
            <a:endParaRPr lang="zh-CN" altLang="en-US"/>
          </a:p>
          <a:p>
            <a:pPr lvl="1"/>
            <a:r>
              <a:rPr lang="en-US" altLang="zh-CN"/>
              <a:t>POWER </a:t>
            </a:r>
            <a:r>
              <a:rPr lang="zh-CN" altLang="en-US"/>
              <a:t>使用体验为首</a:t>
            </a:r>
            <a:endParaRPr lang="zh-CN" altLang="en-US"/>
          </a:p>
          <a:p>
            <a:pPr lvl="1"/>
            <a:r>
              <a:rPr lang="en-US" altLang="zh-CN"/>
              <a:t>RISC-V </a:t>
            </a:r>
            <a:r>
              <a:rPr lang="zh-CN" altLang="en-US"/>
              <a:t>由于性能及设备碎片化，维护热情不高</a:t>
            </a:r>
            <a:endParaRPr lang="zh-CN" altLang="en-US"/>
          </a:p>
          <a:p>
            <a:pPr lvl="1"/>
            <a:r>
              <a:rPr lang="en-US" altLang="zh-CN"/>
              <a:t>MIPS </a:t>
            </a:r>
            <a:r>
              <a:rPr lang="zh-CN" altLang="en-US"/>
              <a:t>龙芯三号内核与引导器</a:t>
            </a:r>
            <a:r>
              <a:rPr lang="en-US" altLang="zh-CN"/>
              <a:t> (GRUB) </a:t>
            </a:r>
            <a:r>
              <a:rPr lang="zh-CN" altLang="en-US"/>
              <a:t>支持不明朗</a:t>
            </a:r>
            <a:endParaRPr lang="zh-CN" altLang="en-US"/>
          </a:p>
          <a:p>
            <a:pPr lvl="0"/>
            <a:r>
              <a:rPr lang="zh-CN" altLang="en-US"/>
              <a:t>计划尽可能提高可用设备数量</a:t>
            </a:r>
            <a:endParaRPr lang="zh-CN" altLang="en-US"/>
          </a:p>
          <a:p>
            <a:pPr lvl="1"/>
            <a:r>
              <a:rPr lang="zh-CN" altLang="en-US"/>
              <a:t>有桌面才有好的安同</a:t>
            </a:r>
            <a:r>
              <a:rPr lang="en-US" altLang="zh-CN"/>
              <a:t> OS</a:t>
            </a:r>
            <a:endParaRPr lang="en-US" altLang="zh-CN"/>
          </a:p>
          <a:p>
            <a:pPr lvl="1"/>
            <a:r>
              <a:rPr lang="zh-CN" altLang="en-US"/>
              <a:t>就算不能日用，也应该定期检修</a:t>
            </a:r>
            <a:endParaRPr lang="zh-CN" altLang="en-US"/>
          </a:p>
          <a:p>
            <a:pPr lvl="0"/>
            <a:r>
              <a:rPr lang="zh-CN" altLang="en-US"/>
              <a:t>二级架构的任务不是稳定性，而是满足兴趣</a:t>
            </a:r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其他计划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KDE 6 </a:t>
            </a:r>
            <a:r>
              <a:rPr lang="zh-CN" altLang="en-US"/>
              <a:t>桌面更新</a:t>
            </a:r>
            <a:endParaRPr lang="zh-CN" altLang="en-US"/>
          </a:p>
          <a:p>
            <a:pPr lvl="1"/>
            <a:r>
              <a:rPr lang="zh-CN" altLang="en-US"/>
              <a:t>长期评估，预计年底推送稳定源</a:t>
            </a:r>
            <a:endParaRPr lang="zh-CN" altLang="en-US"/>
          </a:p>
          <a:p>
            <a:pPr lvl="1"/>
            <a:r>
              <a:rPr lang="zh-CN" altLang="en-US"/>
              <a:t>继续保持 X11 默认，但提供 Wayland 会话供测试</a:t>
            </a:r>
            <a:endParaRPr lang="zh-CN" altLang="en-US"/>
          </a:p>
          <a:p>
            <a:pPr lvl="1"/>
            <a:r>
              <a:rPr lang="zh-CN"/>
              <a:t>默认显示“通用应用名”</a:t>
            </a:r>
            <a:endParaRPr lang="zh-CN"/>
          </a:p>
          <a:p>
            <a:pPr lvl="1"/>
            <a:r>
              <a:rPr lang="zh-CN" altLang="en-US"/>
              <a:t>本地化检修与默认配置修缮</a:t>
            </a:r>
            <a:endParaRPr lang="zh-CN" altLang="en-US"/>
          </a:p>
          <a:p>
            <a:pPr lvl="0"/>
            <a:r>
              <a:rPr lang="zh-CN" altLang="en-US"/>
              <a:t>关键组件更新：</a:t>
            </a:r>
            <a:r>
              <a:rPr lang="en-US" altLang="zh-CN"/>
              <a:t>Python 3.12 </a:t>
            </a:r>
            <a:r>
              <a:rPr lang="zh-CN" altLang="en-US"/>
              <a:t>和</a:t>
            </a:r>
            <a:r>
              <a:rPr lang="en-US" altLang="zh-CN"/>
              <a:t> FFmpeg 6 </a:t>
            </a:r>
            <a:r>
              <a:rPr lang="zh-CN" altLang="en-US"/>
              <a:t>等</a:t>
            </a:r>
            <a:endParaRPr lang="zh-CN" altLang="en-US"/>
          </a:p>
          <a:p>
            <a:pPr lvl="1"/>
            <a:r>
              <a:rPr lang="zh-CN" altLang="en-US"/>
              <a:t>工具链和组件引入多版本共存机制</a:t>
            </a:r>
            <a:endParaRPr lang="zh-CN" altLang="en-US"/>
          </a:p>
          <a:p>
            <a:pPr lvl="0"/>
            <a:r>
              <a:rPr lang="zh-CN" altLang="en-US"/>
              <a:t>其他应用与周边项目</a:t>
            </a:r>
            <a:endParaRPr lang="zh-CN" altLang="en-US"/>
          </a:p>
          <a:p>
            <a:pPr lvl="1"/>
            <a:r>
              <a:rPr lang="en-US" altLang="zh-CN"/>
              <a:t>Windows </a:t>
            </a:r>
            <a:r>
              <a:rPr lang="zh-CN" altLang="en-US"/>
              <a:t>字体导入向导等</a:t>
            </a:r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zh-CN" altLang="en-US" dirty="0">
                <a:sym typeface="+mn-ea"/>
              </a:rPr>
              <a:t>欢迎提问</a:t>
            </a:r>
            <a:endParaRPr lang="zh-CN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sym typeface="+mn-ea"/>
              </a:rPr>
              <a:t>谢谢大家，玩得开心！</a:t>
            </a:r>
            <a:endParaRPr lang="zh-CN" altLang="en-US" dirty="0">
              <a:sym typeface="+mn-ea"/>
            </a:endParaRPr>
          </a:p>
          <a:p>
            <a:pPr fontAlgn="auto">
              <a:spcBef>
                <a:spcPts val="300"/>
              </a:spcBef>
            </a:pPr>
            <a:r>
              <a:rPr lang="zh-CN" altLang="en-US" sz="2400" dirty="0"/>
              <a:t>午饭点欢迎来唠嗑～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他咋那么啰嗦啊！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进化</a:t>
            </a:r>
            <a:r>
              <a:rPr lang="zh-CN" altLang="en-US">
                <a:sym typeface="+mn-ea"/>
              </a:rPr>
              <a:t>与转折</a:t>
            </a:r>
            <a:r>
              <a:rPr lang="zh-CN" altLang="en-US"/>
              <a:t>中的社区</a:t>
            </a:r>
            <a:endParaRPr altLang="zh-CN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在过去一年，社区的工作收效甚丰</a:t>
            </a:r>
            <a:endParaRPr lang="en-US" altLang="zh-CN"/>
          </a:p>
          <a:p>
            <a:pPr lvl="1"/>
            <a:r>
              <a:rPr lang="zh-CN" altLang="en-US"/>
              <a:t>重启了外宣工作并初见成效</a:t>
            </a:r>
            <a:endParaRPr lang="zh-CN" altLang="en-US"/>
          </a:p>
          <a:p>
            <a:pPr lvl="1"/>
            <a:r>
              <a:rPr lang="zh-CN" altLang="en-US"/>
              <a:t>实现了高水平的自动化设施</a:t>
            </a:r>
            <a:endParaRPr lang="zh-CN" altLang="en-US"/>
          </a:p>
          <a:p>
            <a:pPr lvl="1"/>
            <a:r>
              <a:rPr lang="zh-CN" altLang="en-US"/>
              <a:t>告别了用户比开发者少的“诅咒”</a:t>
            </a:r>
            <a:endParaRPr lang="zh-CN" altLang="en-US"/>
          </a:p>
          <a:p>
            <a:pPr lvl="1"/>
            <a:r>
              <a:rPr lang="zh-CN" altLang="en-US"/>
              <a:t>迎来了安装体验的完善调优</a:t>
            </a:r>
            <a:endParaRPr lang="zh-CN" altLang="en-US"/>
          </a:p>
          <a:p>
            <a:pPr lvl="1"/>
            <a:r>
              <a:rPr lang="zh-CN" altLang="en-US"/>
              <a:t>见证了十余年未见的高速膨胀</a:t>
            </a:r>
            <a:endParaRPr lang="zh-CN" altLang="en-US"/>
          </a:p>
          <a:p>
            <a:pPr lvl="0"/>
            <a:r>
              <a:rPr lang="zh-CN" altLang="en-US"/>
              <a:t>与此同时，社区工作面临“超速过热”的挑战</a:t>
            </a:r>
            <a:endParaRPr lang="zh-CN" altLang="en-US"/>
          </a:p>
          <a:p>
            <a:pPr lvl="1"/>
            <a:r>
              <a:rPr lang="zh-CN" altLang="en-US"/>
              <a:t>如何让社区组织架构与工作能力一同进化？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简讯：从数据看社区工作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参与社区项目维护的贡献者共</a:t>
            </a:r>
            <a:r>
              <a:rPr lang="en-US" altLang="zh-CN"/>
              <a:t> 50 </a:t>
            </a:r>
            <a:r>
              <a:rPr lang="zh-CN" altLang="en-US"/>
              <a:t>人</a:t>
            </a:r>
            <a:endParaRPr lang="zh-CN" altLang="en-US"/>
          </a:p>
          <a:p>
            <a:r>
              <a:rPr lang="zh-CN" altLang="en-US"/>
              <a:t>软件包树年提交</a:t>
            </a:r>
            <a:r>
              <a:rPr lang="en-US" altLang="zh-CN"/>
              <a:t> 5,677 </a:t>
            </a:r>
            <a:r>
              <a:rPr lang="zh-CN" altLang="en-US"/>
              <a:t>个</a:t>
            </a:r>
            <a:endParaRPr lang="zh-CN" altLang="en-US"/>
          </a:p>
          <a:p>
            <a:pPr lvl="1"/>
            <a:r>
              <a:rPr lang="zh-CN" altLang="en-US"/>
              <a:t>总提交数逼近</a:t>
            </a:r>
            <a:r>
              <a:rPr lang="en-US" altLang="zh-CN"/>
              <a:t> 100,000 </a:t>
            </a:r>
            <a:r>
              <a:rPr lang="zh-CN" altLang="en-US"/>
              <a:t>个</a:t>
            </a:r>
            <a:endParaRPr lang="zh-CN" altLang="en-US"/>
          </a:p>
          <a:p>
            <a:pPr lvl="0"/>
            <a:r>
              <a:rPr lang="zh-CN" altLang="en-US"/>
              <a:t>新增一级架构移植</a:t>
            </a:r>
            <a:r>
              <a:rPr lang="en-US" altLang="zh-CN"/>
              <a:t> 1 </a:t>
            </a:r>
            <a:r>
              <a:rPr lang="zh-CN" altLang="en-US"/>
              <a:t>个</a:t>
            </a:r>
            <a:endParaRPr lang="zh-CN" altLang="en-US"/>
          </a:p>
          <a:p>
            <a:r>
              <a:rPr lang="zh-CN" altLang="en-US">
                <a:sym typeface="+mn-ea"/>
              </a:rPr>
              <a:t>新增构建服务器</a:t>
            </a:r>
            <a:r>
              <a:rPr lang="en-US" altLang="zh-CN">
                <a:sym typeface="+mn-ea"/>
              </a:rPr>
              <a:t> 13 </a:t>
            </a:r>
            <a:r>
              <a:rPr lang="zh-CN" altLang="en-US">
                <a:sym typeface="+mn-ea"/>
              </a:rPr>
              <a:t>台</a:t>
            </a:r>
            <a:endParaRPr lang="zh-CN" altLang="en-US"/>
          </a:p>
          <a:p>
            <a:r>
              <a:rPr lang="zh-CN" altLang="en-US">
                <a:sym typeface="+mn-ea"/>
              </a:rPr>
              <a:t>新增镜像源</a:t>
            </a:r>
            <a:r>
              <a:rPr lang="en-US" altLang="zh-CN">
                <a:sym typeface="+mn-ea"/>
              </a:rPr>
              <a:t> 4 </a:t>
            </a:r>
            <a:r>
              <a:rPr lang="zh-CN" altLang="en-US">
                <a:sym typeface="+mn-ea"/>
              </a:rPr>
              <a:t>个</a:t>
            </a:r>
            <a:endParaRPr lang="zh-CN" altLang="en-US"/>
          </a:p>
          <a:p>
            <a:r>
              <a:rPr lang="zh-CN" altLang="en-US"/>
              <a:t>双周报《安记冰室》共发行</a:t>
            </a:r>
            <a:r>
              <a:rPr lang="en-US" altLang="zh-CN"/>
              <a:t> 18 </a:t>
            </a:r>
            <a:r>
              <a:rPr lang="zh-CN" altLang="en-US"/>
              <a:t>期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简讯：项目视觉设计更新</a:t>
            </a:r>
            <a:endParaRPr lang="zh-CN" altLang="en-US"/>
          </a:p>
        </p:txBody>
      </p:sp>
      <p:pic>
        <p:nvPicPr>
          <p:cNvPr id="4" name="图片 3" descr="new-logos"/>
          <p:cNvPicPr>
            <a:picLocks noChangeAspect="1"/>
          </p:cNvPicPr>
          <p:nvPr/>
        </p:nvPicPr>
        <p:blipFill>
          <a:blip r:embed="rId1"/>
          <a:srcRect b="50040"/>
          <a:stretch>
            <a:fillRect/>
          </a:stretch>
        </p:blipFill>
        <p:spPr>
          <a:xfrm>
            <a:off x="574675" y="2231390"/>
            <a:ext cx="5065844" cy="2700000"/>
          </a:xfrm>
          <a:prstGeom prst="rect">
            <a:avLst/>
          </a:prstGeom>
        </p:spPr>
      </p:pic>
      <p:pic>
        <p:nvPicPr>
          <p:cNvPr id="5" name="图片 4" descr="new-logos"/>
          <p:cNvPicPr>
            <a:picLocks noChangeAspect="1"/>
          </p:cNvPicPr>
          <p:nvPr/>
        </p:nvPicPr>
        <p:blipFill>
          <a:blip r:embed="rId1"/>
          <a:srcRect t="50207"/>
          <a:stretch>
            <a:fillRect/>
          </a:stretch>
        </p:blipFill>
        <p:spPr>
          <a:xfrm>
            <a:off x="6045835" y="2249805"/>
            <a:ext cx="5082525" cy="27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aoscc-2024-template-v5</Template>
  <TotalTime>0</TotalTime>
  <Words>4428</Words>
  <Application>WPS 演示</Application>
  <PresentationFormat>自定义</PresentationFormat>
  <Paragraphs>379</Paragraphs>
  <Slides>53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0" baseType="lpstr">
      <vt:lpstr>Arial</vt:lpstr>
      <vt:lpstr>宋体</vt:lpstr>
      <vt:lpstr>Wingdings</vt:lpstr>
      <vt:lpstr>MiSans</vt:lpstr>
      <vt:lpstr>MiSans Demibold</vt:lpstr>
      <vt:lpstr>DejaVu Sans</vt:lpstr>
      <vt:lpstr>MiSans Medium</vt:lpstr>
      <vt:lpstr>MiSans Normal</vt:lpstr>
      <vt:lpstr>Open Sans</vt:lpstr>
      <vt:lpstr>微软雅黑</vt:lpstr>
      <vt:lpstr>方正黑体_GBK</vt:lpstr>
      <vt:lpstr>宋体</vt:lpstr>
      <vt:lpstr>Arial Unicode MS</vt:lpstr>
      <vt:lpstr>等线</vt:lpstr>
      <vt:lpstr>East Syriac Adiabene</vt:lpstr>
      <vt:lpstr>方正书宋_GBK</vt:lpstr>
      <vt:lpstr>Office 主题​​</vt:lpstr>
      <vt:lpstr>安同开源社区 2023 年度工作报告</vt:lpstr>
      <vt:lpstr>安同开源社区 2023 年度工作报告</vt:lpstr>
      <vt:lpstr>诶呀，咋搁这儿来了！</vt:lpstr>
      <vt:lpstr>议程概览</vt:lpstr>
      <vt:lpstr>先啰嗦几句</vt:lpstr>
      <vt:lpstr>PowerPoint 演示文稿</vt:lpstr>
      <vt:lpstr>进化与转折中的社区</vt:lpstr>
      <vt:lpstr>简讯：从数据看社区工作</vt:lpstr>
      <vt:lpstr>简讯：项目视觉设计更新</vt:lpstr>
      <vt:lpstr>简讯：架构支持</vt:lpstr>
      <vt:lpstr>PowerPoint 演示文稿</vt:lpstr>
      <vt:lpstr>简讯：社区文创</vt:lpstr>
      <vt:lpstr>PowerPoint 演示文稿</vt:lpstr>
      <vt:lpstr>生产力解放：维护自动化</vt:lpstr>
      <vt:lpstr>BuildIt!</vt:lpstr>
      <vt:lpstr>Autobuild4</vt:lpstr>
      <vt:lpstr>PowerPoint 演示文稿</vt:lpstr>
      <vt:lpstr>亦师亦友：用户社区初具规模</vt:lpstr>
      <vt:lpstr>规模化用户支持的尝试</vt:lpstr>
      <vt:lpstr>PowerPoint 演示文稿</vt:lpstr>
      <vt:lpstr>如何践行口号？</vt:lpstr>
      <vt:lpstr>libLoL 打破世界线壁垒</vt:lpstr>
      <vt:lpstr>PowerPoint 演示文稿</vt:lpstr>
      <vt:lpstr>oma 小熊猫包管理</vt:lpstr>
      <vt:lpstr>PowerPoint 演示文稿</vt:lpstr>
      <vt:lpstr>图形化安装程序与维护环境</vt:lpstr>
      <vt:lpstr>Spiral 兼容性标记</vt:lpstr>
      <vt:lpstr>PowerPoint 演示文稿</vt:lpstr>
      <vt:lpstr>厂商合作</vt:lpstr>
      <vt:lpstr>PowerPoint 演示文稿</vt:lpstr>
      <vt:lpstr>走出去：社区外宣工作</vt:lpstr>
      <vt:lpstr>PowerPoint 演示文稿</vt:lpstr>
      <vt:lpstr>安记冰室与社区脉动</vt:lpstr>
      <vt:lpstr>安同校园行</vt:lpstr>
      <vt:lpstr>PowerPoint 演示文稿</vt:lpstr>
      <vt:lpstr>流浪相机</vt:lpstr>
      <vt:lpstr>PowerPoint 演示文稿</vt:lpstr>
      <vt:lpstr>在丑话之前</vt:lpstr>
      <vt:lpstr>从内部看：超速与过热的社区</vt:lpstr>
      <vt:lpstr>从外部看：日渐狭窄的生存空间</vt:lpstr>
      <vt:lpstr>潜在解决方案</vt:lpstr>
      <vt:lpstr>几点坚持</vt:lpstr>
      <vt:lpstr>PowerPoint 演示文稿</vt:lpstr>
      <vt:lpstr>PowerPoint 演示文稿</vt:lpstr>
      <vt:lpstr>全新社区门户 (website-2023.aosc.io)</vt:lpstr>
      <vt:lpstr>PowerPoint 演示文稿</vt:lpstr>
      <vt:lpstr>应用商店</vt:lpstr>
      <vt:lpstr>核心包第 12 版 (Core 12)</vt:lpstr>
      <vt:lpstr>星霞 OS 开发重启</vt:lpstr>
      <vt:lpstr>改善二级架构使用体验</vt:lpstr>
      <vt:lpstr>其他计划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mingcongbai</cp:lastModifiedBy>
  <cp:revision>21</cp:revision>
  <dcterms:created xsi:type="dcterms:W3CDTF">2024-07-13T01:22:00Z</dcterms:created>
  <dcterms:modified xsi:type="dcterms:W3CDTF">2024-07-13T01:22:00Z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2052-11.8.2.1132</vt:lpwstr>
  </property>
</Properties>
</file>