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>
  <p:sldMasterIdLst>
    <p:sldMasterId id="2147483648" r:id="rId1"/>
  </p:sldMasterIdLst>
  <p:notesMasterIdLst>
    <p:notesMasterId r:id="rId11"/>
  </p:notesMasterIdLst>
  <p:handoutMasterIdLst>
    <p:handoutMasterId r:id="rId38"/>
  </p:handoutMasterIdLst>
  <p:sldIdLst>
    <p:sldId id="256" r:id="rId3"/>
    <p:sldId id="257" r:id="rId4"/>
    <p:sldId id="262" r:id="rId5"/>
    <p:sldId id="312" r:id="rId6"/>
    <p:sldId id="267" r:id="rId7"/>
    <p:sldId id="261" r:id="rId8"/>
    <p:sldId id="266" r:id="rId9"/>
    <p:sldId id="268" r:id="rId10"/>
    <p:sldId id="271" r:id="rId12"/>
    <p:sldId id="269" r:id="rId13"/>
    <p:sldId id="270" r:id="rId14"/>
    <p:sldId id="308" r:id="rId15"/>
    <p:sldId id="309" r:id="rId16"/>
    <p:sldId id="310" r:id="rId17"/>
    <p:sldId id="311" r:id="rId18"/>
    <p:sldId id="263" r:id="rId19"/>
    <p:sldId id="307" r:id="rId20"/>
    <p:sldId id="303" r:id="rId21"/>
    <p:sldId id="304" r:id="rId22"/>
    <p:sldId id="305" r:id="rId23"/>
    <p:sldId id="306" r:id="rId24"/>
    <p:sldId id="258" r:id="rId25"/>
    <p:sldId id="265" r:id="rId26"/>
    <p:sldId id="260" r:id="rId27"/>
    <p:sldId id="273" r:id="rId28"/>
    <p:sldId id="259" r:id="rId29"/>
    <p:sldId id="274" r:id="rId30"/>
    <p:sldId id="275" r:id="rId31"/>
    <p:sldId id="288" r:id="rId32"/>
    <p:sldId id="289" r:id="rId33"/>
    <p:sldId id="296" r:id="rId34"/>
    <p:sldId id="297" r:id="rId35"/>
    <p:sldId id="313" r:id="rId36"/>
    <p:sldId id="287" r:id="rId37"/>
  </p:sldIdLst>
  <p:sldSz cx="11520170" cy="719899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29FCF"/>
    <a:srgbClr val="FCE94F"/>
    <a:srgbClr val="EF2929"/>
    <a:srgbClr val="8AE234"/>
    <a:srgbClr val="D43330"/>
    <a:srgbClr val="FEB30B"/>
    <a:srgbClr val="2A3135"/>
    <a:srgbClr val="420A0A"/>
    <a:srgbClr val="851515"/>
    <a:srgbClr val="67272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6" autoAdjust="0"/>
    <p:restoredTop sz="94660"/>
  </p:normalViewPr>
  <p:slideViewPr>
    <p:cSldViewPr>
      <p:cViewPr varScale="1">
        <p:scale>
          <a:sx n="113" d="100"/>
          <a:sy n="113" d="100"/>
        </p:scale>
        <p:origin x="1003" y="9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9" d="100"/>
          <a:sy n="89" d="100"/>
        </p:scale>
        <p:origin x="4114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1" Type="http://schemas.openxmlformats.org/officeDocument/2006/relationships/tableStyles" Target="tableStyles.xml"/><Relationship Id="rId40" Type="http://schemas.openxmlformats.org/officeDocument/2006/relationships/viewProps" Target="viewProps.xml"/><Relationship Id="rId4" Type="http://schemas.openxmlformats.org/officeDocument/2006/relationships/slide" Target="slides/slide2.xml"/><Relationship Id="rId39" Type="http://schemas.openxmlformats.org/officeDocument/2006/relationships/presProps" Target="presProps.xml"/><Relationship Id="rId38" Type="http://schemas.openxmlformats.org/officeDocument/2006/relationships/handoutMaster" Target="handoutMasters/handoutMaster1.xml"/><Relationship Id="rId37" Type="http://schemas.openxmlformats.org/officeDocument/2006/relationships/slide" Target="slides/slide34.xml"/><Relationship Id="rId36" Type="http://schemas.openxmlformats.org/officeDocument/2006/relationships/slide" Target="slides/slide33.xml"/><Relationship Id="rId35" Type="http://schemas.openxmlformats.org/officeDocument/2006/relationships/slide" Target="slides/slide32.xml"/><Relationship Id="rId34" Type="http://schemas.openxmlformats.org/officeDocument/2006/relationships/slide" Target="slides/slide31.xml"/><Relationship Id="rId33" Type="http://schemas.openxmlformats.org/officeDocument/2006/relationships/slide" Target="slides/slide30.xml"/><Relationship Id="rId32" Type="http://schemas.openxmlformats.org/officeDocument/2006/relationships/slide" Target="slides/slide29.xml"/><Relationship Id="rId31" Type="http://schemas.openxmlformats.org/officeDocument/2006/relationships/slide" Target="slides/slide28.xml"/><Relationship Id="rId30" Type="http://schemas.openxmlformats.org/officeDocument/2006/relationships/slide" Target="slides/slide27.xml"/><Relationship Id="rId3" Type="http://schemas.openxmlformats.org/officeDocument/2006/relationships/slide" Target="slides/slide1.xml"/><Relationship Id="rId29" Type="http://schemas.openxmlformats.org/officeDocument/2006/relationships/slide" Target="slides/slide26.xml"/><Relationship Id="rId28" Type="http://schemas.openxmlformats.org/officeDocument/2006/relationships/slide" Target="slides/slide25.xml"/><Relationship Id="rId27" Type="http://schemas.openxmlformats.org/officeDocument/2006/relationships/slide" Target="slides/slide24.xml"/><Relationship Id="rId26" Type="http://schemas.openxmlformats.org/officeDocument/2006/relationships/slide" Target="slides/slide23.xml"/><Relationship Id="rId25" Type="http://schemas.openxmlformats.org/officeDocument/2006/relationships/slide" Target="slides/slide22.xml"/><Relationship Id="rId24" Type="http://schemas.openxmlformats.org/officeDocument/2006/relationships/slide" Target="slides/slide21.xml"/><Relationship Id="rId23" Type="http://schemas.openxmlformats.org/officeDocument/2006/relationships/slide" Target="slides/slide20.xml"/><Relationship Id="rId22" Type="http://schemas.openxmlformats.org/officeDocument/2006/relationships/slide" Target="slides/slide19.xml"/><Relationship Id="rId21" Type="http://schemas.openxmlformats.org/officeDocument/2006/relationships/slide" Target="slides/slide18.xml"/><Relationship Id="rId20" Type="http://schemas.openxmlformats.org/officeDocument/2006/relationships/slide" Target="slides/slide17.xml"/><Relationship Id="rId2" Type="http://schemas.openxmlformats.org/officeDocument/2006/relationships/theme" Target="theme/theme1.xml"/><Relationship Id="rId19" Type="http://schemas.openxmlformats.org/officeDocument/2006/relationships/slide" Target="slides/slide16.xml"/><Relationship Id="rId18" Type="http://schemas.openxmlformats.org/officeDocument/2006/relationships/slide" Target="slides/slide15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41A0E9-9F85-4466-91EC-B9D1A5CDE469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1E4AE4-53D1-4F2B-BA35-167C432B2381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ED8964-C77F-4CB7-9F84-7EB7D31F2103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960438" y="1143000"/>
            <a:ext cx="49371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B977A81-A92E-49D7-A0D9-5EAE52519BB4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8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5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0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3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6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0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2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3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Slide Image Placeholder 1"/>
          <p:cNvSpPr/>
          <p:nvPr>
            <p:ph type="sldImg" idx="2"/>
          </p:nvPr>
        </p:nvSpPr>
        <p:spPr/>
      </p:sp>
      <p:sp>
        <p:nvSpPr>
          <p:cNvPr id="3" name="Text Placeholder 2"/>
          <p:cNvSpPr/>
          <p:nvPr>
            <p:ph type="body" idx="3"/>
          </p:nvPr>
        </p:nvSpPr>
        <p:spPr/>
        <p:txBody>
          <a:bodyPr/>
          <a:p>
            <a:r>
              <a:rPr lang="zh-CN" altLang="en-US">
                <a:sym typeface="+mn-ea"/>
              </a:rPr>
              <a:t>时间永远不够用，时间节点永远不可控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p>
            <a:fld id="{8B977A81-A92E-49D7-A0D9-5EAE52519BB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Slide Image Placeholder 1"/>
          <p:cNvSpPr/>
          <p:nvPr>
            <p:ph type="sldImg" idx="2"/>
          </p:nvPr>
        </p:nvSpPr>
        <p:spPr/>
      </p:sp>
      <p:sp>
        <p:nvSpPr>
          <p:cNvPr id="3" name="Text Placeholder 2"/>
          <p:cNvSpPr/>
          <p:nvPr>
            <p:ph type="body" idx="3"/>
          </p:nvPr>
        </p:nvSpPr>
        <p:spPr/>
        <p:txBody>
          <a:bodyPr/>
          <a:p>
            <a:r>
              <a:rPr lang="zh-CN" altLang="en-US">
                <a:sym typeface="+mn-ea"/>
              </a:rPr>
              <a:t>虽然龙芯有高校合作，但是</a:t>
            </a:r>
            <a:r>
              <a:rPr lang="en-US" altLang="zh-CN">
                <a:sym typeface="+mn-ea"/>
              </a:rPr>
              <a:t> LA32</a:t>
            </a:r>
            <a:r>
              <a:rPr lang="zh-CN" altLang="en-US">
                <a:sym typeface="+mn-ea"/>
              </a:rPr>
              <a:t>，而实际投产的硬件都是</a:t>
            </a:r>
            <a:r>
              <a:rPr lang="en-US" altLang="zh-CN">
                <a:sym typeface="+mn-ea"/>
              </a:rPr>
              <a:t> LA64</a:t>
            </a:r>
            <a:endParaRPr lang="en-US" altLang="zh-CN">
              <a:sym typeface="+mn-ea"/>
            </a:endParaRPr>
          </a:p>
          <a:p>
            <a:r>
              <a:rPr lang="zh-CN" altLang="en-US">
                <a:ea typeface="SimSun" charset="0"/>
              </a:rPr>
              <a:t>这个问题和香山有一定联系：包云岗在知乎回答中写道，如果龙芯开放授权，那么会乐意将</a:t>
            </a:r>
            <a:r>
              <a:rPr lang="en-US" altLang="zh-CN">
                <a:ea typeface="SimSun" charset="0"/>
              </a:rPr>
              <a:t> LA </a:t>
            </a:r>
            <a:r>
              <a:rPr lang="zh-CN" altLang="en-US">
                <a:ea typeface="SimSun" charset="0"/>
              </a:rPr>
              <a:t>支持加入香山</a:t>
            </a:r>
            <a:endParaRPr lang="zh-CN" altLang="en-US">
              <a:ea typeface="SimSun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p>
            <a:fld id="{8B977A81-A92E-49D7-A0D9-5EAE52519BB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Slide Image Placeholder 1"/>
          <p:cNvSpPr/>
          <p:nvPr>
            <p:ph type="sldImg" idx="2"/>
          </p:nvPr>
        </p:nvSpPr>
        <p:spPr/>
      </p:sp>
      <p:sp>
        <p:nvSpPr>
          <p:cNvPr id="3" name="Text Placeholder 2"/>
          <p:cNvSpPr/>
          <p:nvPr>
            <p:ph type="body" idx="3"/>
          </p:nvPr>
        </p:nvSpPr>
        <p:spPr/>
        <p:txBody>
          <a:bodyPr/>
          <a:p>
            <a:r>
              <a:rPr lang="zh-CN" altLang="en-US">
                <a:sym typeface="+mn-ea"/>
              </a:rPr>
              <a:t>更多用户但无论贡献程度</a:t>
            </a:r>
            <a:r>
              <a:rPr lang="en-US" altLang="zh-CN">
                <a:sym typeface="+mn-ea"/>
              </a:rPr>
              <a:t> or </a:t>
            </a:r>
            <a:r>
              <a:rPr lang="zh-CN" altLang="en-US">
                <a:sym typeface="+mn-ea"/>
              </a:rPr>
              <a:t>在现有基础上忽悠更多人提交贡献</a:t>
            </a:r>
            <a:endParaRPr lang="zh-CN" altLang="en-US">
              <a:sym typeface="+mn-ea"/>
            </a:endParaRPr>
          </a:p>
          <a:p>
            <a:endParaRPr lang="en-US"/>
          </a:p>
          <a:p>
            <a:r>
              <a:rPr lang="zh-CN" altLang="en-US">
                <a:sym typeface="+mn-ea"/>
              </a:rPr>
              <a:t>对龙架构而言，我们应当期待多少开发者、用户？也许已经达到「及格线」甚至「优秀」了呢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p>
            <a:fld id="{8B977A81-A92E-49D7-A0D9-5EAE52519BB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Slide Image Placeholder 1"/>
          <p:cNvSpPr/>
          <p:nvPr>
            <p:ph type="sldImg" idx="2"/>
          </p:nvPr>
        </p:nvSpPr>
        <p:spPr/>
      </p:sp>
      <p:sp>
        <p:nvSpPr>
          <p:cNvPr id="3" name="Text Placeholder 2"/>
          <p:cNvSpPr/>
          <p:nvPr>
            <p:ph type="body" idx="3"/>
          </p:nvPr>
        </p:nvSpPr>
        <p:spPr/>
        <p:txBody>
          <a:bodyPr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p>
            <a:fld id="{8B977A81-A92E-49D7-A0D9-5EAE52519BB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Slide Image Placeholder 1"/>
          <p:cNvSpPr/>
          <p:nvPr>
            <p:ph type="sldImg" idx="2"/>
          </p:nvPr>
        </p:nvSpPr>
        <p:spPr/>
      </p:sp>
      <p:sp>
        <p:nvSpPr>
          <p:cNvPr id="3" name="Text Placeholder 2"/>
          <p:cNvSpPr/>
          <p:nvPr>
            <p:ph type="body" idx="3"/>
          </p:nvPr>
        </p:nvSpPr>
        <p:spPr/>
        <p:txBody>
          <a:bodyPr/>
          <a:p>
            <a:r>
              <a:rPr lang="zh-CN" altLang="en-US">
                <a:ea typeface="SimSun" charset="0"/>
              </a:rPr>
              <a:t>存在</a:t>
            </a:r>
            <a:r>
              <a:rPr lang="zh-CN" altLang="en-US">
                <a:sym typeface="+mn-ea"/>
              </a:rPr>
              <a:t>不使龙芯获利，甚至使其受损的龙架构生态工作吗？看你怎么界定</a:t>
            </a:r>
            <a:endParaRPr lang="zh-CN" altLang="en-US">
              <a:sym typeface="+mn-ea"/>
            </a:endParaRPr>
          </a:p>
          <a:p>
            <a:r>
              <a:rPr lang="zh-CN" altLang="en-US">
                <a:ea typeface="SimSun" charset="0"/>
              </a:rPr>
              <a:t>判断标准，或者说</a:t>
            </a:r>
            <a:r>
              <a:rPr lang="zh-CN" altLang="en-US">
                <a:sym typeface="+mn-ea"/>
              </a:rPr>
              <a:t>「口径」或者价值观</a:t>
            </a:r>
            <a:endParaRPr lang="zh-CN" altLang="en-US">
              <a:sym typeface="+mn-ea"/>
            </a:endParaRPr>
          </a:p>
          <a:p>
            <a:r>
              <a:rPr lang="en-US" altLang="zh-CN">
                <a:ea typeface="SimSun" charset="0"/>
                <a:sym typeface="+mn-ea"/>
              </a:rPr>
              <a:t>KPI: Go </a:t>
            </a:r>
            <a:r>
              <a:rPr lang="zh-CN" altLang="en-US">
                <a:ea typeface="SimSun" charset="0"/>
                <a:sym typeface="+mn-ea"/>
              </a:rPr>
              <a:t>上游、</a:t>
            </a:r>
            <a:r>
              <a:rPr lang="en-US" altLang="zh-CN">
                <a:ea typeface="SimSun" charset="0"/>
                <a:sym typeface="+mn-ea"/>
              </a:rPr>
              <a:t>Linux KVM</a:t>
            </a:r>
            <a:endParaRPr lang="zh-CN" altLang="en-US">
              <a:ea typeface="SimSun" charset="0"/>
              <a:sym typeface="+mn-ea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p>
            <a:fld id="{8B977A81-A92E-49D7-A0D9-5EAE52519BB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Slide Image Placeholder 1"/>
          <p:cNvSpPr/>
          <p:nvPr>
            <p:ph type="sldImg" idx="2"/>
          </p:nvPr>
        </p:nvSpPr>
        <p:spPr/>
      </p:sp>
      <p:sp>
        <p:nvSpPr>
          <p:cNvPr id="3" name="Text Placeholder 2"/>
          <p:cNvSpPr/>
          <p:nvPr>
            <p:ph type="body" idx="3"/>
          </p:nvPr>
        </p:nvSpPr>
        <p:spPr/>
        <p:txBody>
          <a:bodyPr/>
          <a:p>
            <a:r>
              <a:rPr lang="zh-CN" altLang="en-US">
                <a:ea typeface="SimSun" charset="0"/>
                <a:sym typeface="+mn-ea"/>
              </a:rPr>
              <a:t>时间窗口：也就是常说的</a:t>
            </a:r>
            <a:r>
              <a:rPr lang="zh-CN" altLang="en-US">
                <a:latin typeface="MiSans Medium" charset="-122"/>
                <a:ea typeface="MiSans Medium" charset="-122"/>
                <a:sym typeface="+mn-ea"/>
              </a:rPr>
              <a:t>「战略机遇期」</a:t>
            </a:r>
            <a:r>
              <a:rPr lang="en-US" altLang="zh-CN">
                <a:latin typeface="MiSans Medium" charset="-122"/>
                <a:ea typeface="MiSans Medium" charset="-122"/>
                <a:sym typeface="+mn-ea"/>
              </a:rPr>
              <a:t>/</a:t>
            </a:r>
            <a:r>
              <a:rPr lang="zh-CN" altLang="en-US">
                <a:latin typeface="MiSans Medium" charset="-122"/>
                <a:ea typeface="MiSans Medium" charset="-122"/>
                <a:sym typeface="+mn-ea"/>
              </a:rPr>
              <a:t>「天时」。马太效应（赢家通吃）不容小觑，对于小体量参与者而言，抓住时间窗口不一定成功，但错过时间窗口几乎等于失败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p>
            <a:fld id="{8B977A81-A92E-49D7-A0D9-5EAE52519BB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Slide Image Placeholder 1"/>
          <p:cNvSpPr/>
          <p:nvPr>
            <p:ph type="sldImg" idx="2"/>
          </p:nvPr>
        </p:nvSpPr>
        <p:spPr/>
      </p:sp>
      <p:sp>
        <p:nvSpPr>
          <p:cNvPr id="3" name="Text Placeholder 2"/>
          <p:cNvSpPr/>
          <p:nvPr>
            <p:ph type="body" idx="3"/>
          </p:nvPr>
        </p:nvSpPr>
        <p:spPr/>
        <p:txBody>
          <a:bodyPr/>
          <a:p>
            <a:r>
              <a:rPr lang="zh-CN" altLang="en-US">
                <a:ea typeface="SimSun" charset="0"/>
                <a:sym typeface="+mn-ea"/>
              </a:rPr>
              <a:t>第一方的信任：关键法律问题上存在</a:t>
            </a:r>
            <a:r>
              <a:rPr lang="zh-CN" altLang="en-US">
                <a:latin typeface="MiSans Medium" charset="-122"/>
                <a:ea typeface="MiSans Medium" charset="-122"/>
                <a:sym typeface="+mn-ea"/>
              </a:rPr>
              <a:t>战略模糊，文档许可（衍生作品？），授权模式、专利</a:t>
            </a:r>
            <a:r>
              <a:rPr lang="en-US" altLang="zh-CN">
                <a:latin typeface="MiSans Medium" charset="-122"/>
                <a:ea typeface="MiSans Medium" charset="-122"/>
                <a:sym typeface="+mn-ea"/>
              </a:rPr>
              <a:t> etc.</a:t>
            </a:r>
            <a:endParaRPr lang="en-US" altLang="zh-CN">
              <a:latin typeface="MiSans Medium" charset="-122"/>
              <a:ea typeface="MiSans Medium" charset="-122"/>
              <a:sym typeface="+mn-ea"/>
            </a:endParaRPr>
          </a:p>
          <a:p>
            <a:endParaRPr lang="zh-CN" altLang="en-US">
              <a:ea typeface="SimSun" charset="0"/>
            </a:endParaRPr>
          </a:p>
          <a:p>
            <a:r>
              <a:rPr lang="zh-CN" altLang="en-US">
                <a:ea typeface="SimSun" charset="0"/>
                <a:sym typeface="+mn-ea"/>
              </a:rPr>
              <a:t>开发者数量：前前后后总计两位数，活跃人口约</a:t>
            </a:r>
            <a:r>
              <a:rPr lang="en-US" altLang="zh-CN">
                <a:ea typeface="SimSun" charset="0"/>
                <a:sym typeface="+mn-ea"/>
              </a:rPr>
              <a:t> 20 </a:t>
            </a:r>
            <a:r>
              <a:rPr lang="zh-CN" altLang="en-US">
                <a:ea typeface="SimSun" charset="0"/>
                <a:sym typeface="+mn-ea"/>
              </a:rPr>
              <a:t>人，对比</a:t>
            </a:r>
            <a:r>
              <a:rPr lang="en-US" altLang="zh-CN">
                <a:ea typeface="SimSun" charset="0"/>
                <a:sym typeface="+mn-ea"/>
              </a:rPr>
              <a:t> x86 ARM RISC-V </a:t>
            </a:r>
            <a:r>
              <a:rPr lang="zh-CN" altLang="en-US">
                <a:ea typeface="SimSun" charset="0"/>
                <a:sym typeface="+mn-ea"/>
              </a:rPr>
              <a:t>数百到数千人</a:t>
            </a:r>
            <a:endParaRPr lang="zh-CN" altLang="en-US">
              <a:ea typeface="SimSun" charset="0"/>
            </a:endParaRPr>
          </a:p>
          <a:p>
            <a:endParaRPr lang="zh-CN" altLang="en-US">
              <a:ea typeface="SimSun" charset="0"/>
            </a:endParaRPr>
          </a:p>
          <a:p>
            <a:r>
              <a:rPr lang="zh-CN" altLang="en-US">
                <a:ea typeface="SimSun" charset="0"/>
                <a:sym typeface="+mn-ea"/>
              </a:rPr>
              <a:t>信息：例如</a:t>
            </a:r>
            <a:r>
              <a:rPr lang="en-US" altLang="zh-CN">
                <a:ea typeface="SimSun" charset="0"/>
                <a:sym typeface="+mn-ea"/>
              </a:rPr>
              <a:t> ChatGPT </a:t>
            </a:r>
            <a:r>
              <a:rPr lang="zh-CN" altLang="en-US">
                <a:ea typeface="SimSun" charset="0"/>
                <a:sym typeface="+mn-ea"/>
              </a:rPr>
              <a:t>不会龙芯汇编，会当成</a:t>
            </a:r>
            <a:r>
              <a:rPr lang="en-US" altLang="zh-CN">
                <a:ea typeface="SimSun" charset="0"/>
                <a:sym typeface="+mn-ea"/>
              </a:rPr>
              <a:t> RISC-V </a:t>
            </a:r>
            <a:r>
              <a:rPr lang="zh-CN" altLang="en-US">
                <a:ea typeface="SimSun" charset="0"/>
                <a:sym typeface="+mn-ea"/>
              </a:rPr>
              <a:t>给你念</a:t>
            </a:r>
            <a:endParaRPr lang="zh-CN" altLang="en-US">
              <a:ea typeface="SimSun" charset="0"/>
            </a:endParaRPr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p>
            <a:fld id="{8B977A81-A92E-49D7-A0D9-5EAE52519BB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Slide Image Placeholder 1"/>
          <p:cNvSpPr/>
          <p:nvPr>
            <p:ph type="sldImg" idx="2"/>
          </p:nvPr>
        </p:nvSpPr>
        <p:spPr/>
      </p:sp>
      <p:sp>
        <p:nvSpPr>
          <p:cNvPr id="3" name="Text Placeholder 2"/>
          <p:cNvSpPr/>
          <p:nvPr>
            <p:ph type="body" idx="3"/>
          </p:nvPr>
        </p:nvSpPr>
        <p:spPr/>
        <p:txBody>
          <a:bodyPr/>
          <a:p>
            <a:r>
              <a:rPr lang="zh-CN" altLang="en-US">
                <a:ea typeface="SimSun" charset="0"/>
                <a:sym typeface="+mn-ea"/>
              </a:rPr>
              <a:t>仅列举</a:t>
            </a:r>
            <a:r>
              <a:rPr lang="zh-CN" altLang="en-US">
                <a:sym typeface="+mn-ea"/>
              </a:rPr>
              <a:t>完全源自第三方的成果</a:t>
            </a:r>
            <a:endParaRPr lang="zh-CN" altLang="en-US">
              <a:ea typeface="SimSun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p>
            <a:fld id="{8B977A81-A92E-49D7-A0D9-5EAE52519BB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Slide Image Placeholder 1"/>
          <p:cNvSpPr/>
          <p:nvPr>
            <p:ph type="sldImg" idx="2"/>
          </p:nvPr>
        </p:nvSpPr>
        <p:spPr/>
      </p:sp>
      <p:sp>
        <p:nvSpPr>
          <p:cNvPr id="3" name="Text Placeholder 2"/>
          <p:cNvSpPr/>
          <p:nvPr>
            <p:ph type="body" idx="3"/>
          </p:nvPr>
        </p:nvSpPr>
        <p:spPr/>
        <p:txBody>
          <a:bodyPr/>
          <a:p>
            <a:r>
              <a:rPr lang="zh-CN" altLang="en-US">
                <a:ea typeface="SimSun" charset="0"/>
              </a:rPr>
              <a:t>更「硬核」的贡献</a:t>
            </a:r>
            <a:endParaRPr lang="zh-CN" altLang="en-US">
              <a:ea typeface="SimSun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p>
            <a:fld id="{8B977A81-A92E-49D7-A0D9-5EAE52519BB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Slide Image Placeholder 1"/>
          <p:cNvSpPr/>
          <p:nvPr>
            <p:ph type="sldImg" idx="2"/>
          </p:nvPr>
        </p:nvSpPr>
        <p:spPr/>
      </p:sp>
      <p:sp>
        <p:nvSpPr>
          <p:cNvPr id="3" name="Text Placeholder 2"/>
          <p:cNvSpPr/>
          <p:nvPr>
            <p:ph type="body" idx="3"/>
          </p:nvPr>
        </p:nvSpPr>
        <p:spPr/>
        <p:txBody>
          <a:bodyPr/>
          <a:p>
            <a:r>
              <a:rPr lang="en-US" altLang="zh-CN">
                <a:sym typeface="+mn-ea"/>
              </a:rPr>
              <a:t>cc-by-nc-nd: </a:t>
            </a:r>
            <a:r>
              <a:rPr lang="zh-CN" altLang="en-US">
                <a:sym typeface="+mn-ea"/>
              </a:rPr>
              <a:t>表面上：防止碎片化；实质上：不想让别人真来贡献？</a:t>
            </a:r>
            <a:endParaRPr lang="zh-CN" altLang="en-US">
              <a:sym typeface="+mn-ea"/>
            </a:endParaRPr>
          </a:p>
          <a:p>
            <a:r>
              <a:rPr lang="zh-CN" altLang="en-US">
                <a:sym typeface="+mn-ea"/>
              </a:rPr>
              <a:t>芯片文档所有权利保留：提供公开访问不是义务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p>
            <a:fld id="{8B977A81-A92E-49D7-A0D9-5EAE52519BB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Sp="0" userDrawn="1">
  <p:cSld name="标题幻灯片">
    <p:bg>
      <p:bgPr>
        <a:blipFill dpi="0" rotWithShape="1">
          <a:blip r:embed="rId2">
            <a:alphaModFix amt="74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 userDrawn="1">
            <p:ph type="ctrTitle"/>
          </p:nvPr>
        </p:nvSpPr>
        <p:spPr>
          <a:xfrm>
            <a:off x="900000" y="3093665"/>
            <a:ext cx="8640445" cy="927735"/>
          </a:xfrm>
        </p:spPr>
        <p:txBody>
          <a:bodyPr lIns="90000" anchor="t">
            <a:normAutofit/>
          </a:bodyPr>
          <a:lstStyle>
            <a:lvl1pPr algn="l">
              <a:lnSpc>
                <a:spcPct val="100000"/>
              </a:lnSpc>
              <a:defRPr sz="4800" b="0">
                <a:solidFill>
                  <a:srgbClr val="2A3135"/>
                </a:solidFill>
                <a:latin typeface="MiSans Demibold" charset="-122"/>
                <a:ea typeface="MiSans Demibold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 userDrawn="1">
            <p:ph type="subTitle" idx="1"/>
          </p:nvPr>
        </p:nvSpPr>
        <p:spPr>
          <a:xfrm>
            <a:off x="900000" y="2157895"/>
            <a:ext cx="8640366" cy="576000"/>
          </a:xfrm>
          <a:prstGeom prst="rect">
            <a:avLst/>
          </a:prstGeom>
        </p:spPr>
        <p:txBody>
          <a:bodyPr lIns="90000" anchor="b">
            <a:normAutofit/>
          </a:bodyPr>
          <a:lstStyle>
            <a:lvl1pPr marL="0" indent="0" algn="l">
              <a:buNone/>
              <a:defRPr sz="3200">
                <a:solidFill>
                  <a:schemeClr val="tx1">
                    <a:lumMod val="95000"/>
                    <a:lumOff val="5000"/>
                  </a:schemeClr>
                </a:solidFill>
                <a:latin typeface="MiSans Normal" charset="-122"/>
                <a:ea typeface="MiSans Normal" charset="-122"/>
              </a:defRPr>
            </a:lvl1pPr>
            <a:lvl2pPr marL="431800" indent="0" algn="ctr">
              <a:buNone/>
              <a:defRPr sz="1890"/>
            </a:lvl2pPr>
            <a:lvl3pPr marL="864235" indent="0" algn="ctr">
              <a:buNone/>
              <a:defRPr sz="1700"/>
            </a:lvl3pPr>
            <a:lvl4pPr marL="1296035" indent="0" algn="ctr">
              <a:buNone/>
              <a:defRPr sz="1510"/>
            </a:lvl4pPr>
            <a:lvl5pPr marL="1727835" indent="0" algn="ctr">
              <a:buNone/>
              <a:defRPr sz="1510"/>
            </a:lvl5pPr>
            <a:lvl6pPr marL="2160270" indent="0" algn="ctr">
              <a:buNone/>
              <a:defRPr sz="1510"/>
            </a:lvl6pPr>
            <a:lvl7pPr marL="2592070" indent="0" algn="ctr">
              <a:buNone/>
              <a:defRPr sz="1510"/>
            </a:lvl7pPr>
            <a:lvl8pPr marL="3023870" indent="0" algn="ctr">
              <a:buNone/>
              <a:defRPr sz="1510"/>
            </a:lvl8pPr>
            <a:lvl9pPr marL="3456305" indent="0" algn="ctr">
              <a:buNone/>
              <a:defRPr sz="1510"/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 userDrawn="1">
            <p:ph type="dt" sz="half" idx="10"/>
          </p:nvPr>
        </p:nvSpPr>
        <p:spPr>
          <a:xfrm>
            <a:off x="900000" y="6177253"/>
            <a:ext cx="2592110" cy="383297"/>
          </a:xfrm>
        </p:spPr>
        <p:txBody>
          <a:bodyPr lIns="90000"/>
          <a:lstStyle>
            <a:lvl1pPr>
              <a:defRPr>
                <a:solidFill>
                  <a:srgbClr val="5E6263"/>
                </a:solidFill>
                <a:latin typeface="MiSans" charset="-122"/>
                <a:ea typeface="MiSans" charset="-122"/>
              </a:defRPr>
            </a:lvl1pPr>
          </a:lstStyle>
          <a:p>
            <a:fld id="{86F49568-C05D-465E-8327-DF205A04034D}" type="datetime1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 userDrawn="1">
            <p:ph type="ftr" sz="quarter" idx="11"/>
          </p:nvPr>
        </p:nvSpPr>
        <p:spPr>
          <a:xfrm>
            <a:off x="3922586" y="6177252"/>
            <a:ext cx="2592110" cy="383297"/>
          </a:xfrm>
        </p:spPr>
        <p:txBody>
          <a:bodyPr/>
          <a:lstStyle>
            <a:lvl1pPr>
              <a:defRPr>
                <a:solidFill>
                  <a:srgbClr val="5E6263"/>
                </a:solidFill>
                <a:latin typeface="MiSans" charset="-122"/>
                <a:ea typeface="MiSans" charset="-122"/>
              </a:defRPr>
            </a:lvl1pPr>
          </a:lstStyle>
          <a:p>
            <a:r>
              <a:rPr lang="en-US" altLang="zh-CN" dirty="0"/>
              <a:t>AOSCC 2024</a:t>
            </a:r>
            <a:endParaRPr lang="zh-CN" altLang="en-US" dirty="0"/>
          </a:p>
        </p:txBody>
      </p:sp>
      <p:sp>
        <p:nvSpPr>
          <p:cNvPr id="19" name="文本占位符 18"/>
          <p:cNvSpPr>
            <a:spLocks noGrp="1"/>
          </p:cNvSpPr>
          <p:nvPr userDrawn="1">
            <p:ph type="body" sz="quarter" idx="13" hasCustomPrompt="1"/>
          </p:nvPr>
        </p:nvSpPr>
        <p:spPr>
          <a:xfrm>
            <a:off x="900000" y="4895666"/>
            <a:ext cx="3877310" cy="504190"/>
          </a:xfrm>
          <a:prstGeom prst="rect">
            <a:avLst/>
          </a:prstGeom>
        </p:spPr>
        <p:txBody>
          <a:bodyPr lIns="90000" anchor="ctr">
            <a:noAutofit/>
          </a:bodyPr>
          <a:lstStyle>
            <a:lvl1pPr marL="36195" indent="0" algn="l">
              <a:buClr>
                <a:srgbClr val="198BD7"/>
              </a:buClr>
              <a:buFont typeface="Arial" panose="020B0604020202020204" pitchFamily="34" charset="0"/>
              <a:buNone/>
              <a:defRPr sz="2400">
                <a:solidFill>
                  <a:srgbClr val="5E6263"/>
                </a:solidFill>
                <a:latin typeface="MiSans Medium" charset="-122"/>
                <a:ea typeface="MiSans Medium" charset="-122"/>
              </a:defRPr>
            </a:lvl1pPr>
          </a:lstStyle>
          <a:p>
            <a:pPr lvl="0"/>
            <a:r>
              <a:rPr lang="zh-CN" altLang="en-US" dirty="0"/>
              <a:t>单击此处添加演讲者</a:t>
            </a:r>
            <a:endParaRPr lang="zh-CN" altLang="en-US" dirty="0"/>
          </a:p>
        </p:txBody>
      </p:sp>
      <p:sp>
        <p:nvSpPr>
          <p:cNvPr id="25" name="文本占位符 18"/>
          <p:cNvSpPr>
            <a:spLocks noGrp="1"/>
          </p:cNvSpPr>
          <p:nvPr userDrawn="1">
            <p:ph type="body" sz="quarter" idx="14" hasCustomPrompt="1"/>
          </p:nvPr>
        </p:nvSpPr>
        <p:spPr>
          <a:xfrm>
            <a:off x="900000" y="5515902"/>
            <a:ext cx="3877310" cy="504190"/>
          </a:xfrm>
          <a:prstGeom prst="rect">
            <a:avLst/>
          </a:prstGeom>
        </p:spPr>
        <p:txBody>
          <a:bodyPr lIns="90000" anchor="ctr">
            <a:normAutofit/>
          </a:bodyPr>
          <a:lstStyle>
            <a:lvl1pPr marL="36195" indent="0" algn="l">
              <a:buClr>
                <a:srgbClr val="198BD7"/>
              </a:buClr>
              <a:buFont typeface="Arial" panose="020B0604020202020204" pitchFamily="34" charset="0"/>
              <a:buNone/>
              <a:defRPr sz="2400">
                <a:solidFill>
                  <a:srgbClr val="5E6263"/>
                </a:solidFill>
                <a:latin typeface="MiSans Medium" charset="-122"/>
                <a:ea typeface="MiSans Medium" charset="-122"/>
              </a:defRPr>
            </a:lvl1pPr>
          </a:lstStyle>
          <a:p>
            <a:pPr lvl="0"/>
            <a:r>
              <a:rPr lang="zh-CN" altLang="en-US" dirty="0"/>
              <a:t>单击此处添加演讲者</a:t>
            </a:r>
            <a:endParaRPr lang="zh-CN" altLang="en-US" dirty="0"/>
          </a:p>
        </p:txBody>
      </p:sp>
      <p:cxnSp>
        <p:nvCxnSpPr>
          <p:cNvPr id="27" name="直接连接符 26"/>
          <p:cNvCxnSpPr/>
          <p:nvPr userDrawn="1"/>
        </p:nvCxnSpPr>
        <p:spPr>
          <a:xfrm>
            <a:off x="900000" y="2913491"/>
            <a:ext cx="8637282" cy="0"/>
          </a:xfrm>
          <a:prstGeom prst="line">
            <a:avLst/>
          </a:prstGeom>
          <a:ln w="127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3" name="组合 32"/>
          <p:cNvGrpSpPr/>
          <p:nvPr userDrawn="1"/>
        </p:nvGrpSpPr>
        <p:grpSpPr>
          <a:xfrm>
            <a:off x="900000" y="1257632"/>
            <a:ext cx="6498654" cy="720090"/>
            <a:chOff x="2053087" y="1201546"/>
            <a:chExt cx="5950795" cy="720000"/>
          </a:xfrm>
        </p:grpSpPr>
        <p:sp>
          <p:nvSpPr>
            <p:cNvPr id="15" name="文本框 14"/>
            <p:cNvSpPr txBox="1"/>
            <p:nvPr userDrawn="1"/>
          </p:nvSpPr>
          <p:spPr>
            <a:xfrm>
              <a:off x="2053087" y="1201546"/>
              <a:ext cx="3167575" cy="720000"/>
            </a:xfrm>
            <a:prstGeom prst="rect">
              <a:avLst/>
            </a:prstGeom>
            <a:noFill/>
          </p:spPr>
          <p:txBody>
            <a:bodyPr wrap="square" rtlCol="0" anchor="ctr">
              <a:noAutofit/>
            </a:bodyPr>
            <a:lstStyle/>
            <a:p>
              <a:r>
                <a:rPr lang="en-US" altLang="zh-CN" sz="4000" dirty="0">
                  <a:solidFill>
                    <a:srgbClr val="2A3135"/>
                  </a:solidFill>
                  <a:latin typeface="MiSans Medium" charset="-122"/>
                  <a:ea typeface="MiSans Medium" charset="-122"/>
                  <a:cs typeface="Open Sans" panose="020B0606030504020204" pitchFamily="2" charset="0"/>
                </a:rPr>
                <a:t>AOSCC 2024</a:t>
              </a:r>
              <a:endParaRPr lang="en-US" altLang="zh-CN" sz="4000" dirty="0">
                <a:solidFill>
                  <a:srgbClr val="2A3135"/>
                </a:solidFill>
                <a:latin typeface="MiSans Medium" charset="-122"/>
                <a:ea typeface="MiSans Medium" charset="-122"/>
                <a:cs typeface="Open Sans" panose="020B0606030504020204" pitchFamily="2" charset="0"/>
              </a:endParaRPr>
            </a:p>
          </p:txBody>
        </p:sp>
        <p:cxnSp>
          <p:nvCxnSpPr>
            <p:cNvPr id="31" name="直接连接符 30"/>
            <p:cNvCxnSpPr/>
            <p:nvPr userDrawn="1"/>
          </p:nvCxnSpPr>
          <p:spPr>
            <a:xfrm>
              <a:off x="5304796" y="1251322"/>
              <a:ext cx="0" cy="576000"/>
            </a:xfrm>
            <a:prstGeom prst="line">
              <a:avLst/>
            </a:prstGeom>
            <a:ln w="25400">
              <a:solidFill>
                <a:srgbClr val="CA463A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文本框 31"/>
            <p:cNvSpPr txBox="1"/>
            <p:nvPr userDrawn="1"/>
          </p:nvSpPr>
          <p:spPr>
            <a:xfrm>
              <a:off x="5447604" y="1201546"/>
              <a:ext cx="2556278" cy="720000"/>
            </a:xfrm>
            <a:prstGeom prst="rect">
              <a:avLst/>
            </a:prstGeom>
            <a:noFill/>
          </p:spPr>
          <p:txBody>
            <a:bodyPr wrap="square" rtlCol="0" anchor="ctr">
              <a:noAutofit/>
            </a:bodyPr>
            <a:lstStyle/>
            <a:p>
              <a:r>
                <a:rPr lang="zh-CN" altLang="en-US" sz="3800" dirty="0">
                  <a:solidFill>
                    <a:srgbClr val="CA463A"/>
                  </a:solidFill>
                  <a:latin typeface="MiSans Medium" charset="-122"/>
                  <a:ea typeface="MiSans Medium" charset="-122"/>
                </a:rPr>
                <a:t>欢迎</a:t>
              </a:r>
              <a:endParaRPr lang="zh-CN" altLang="en-US" sz="3800" dirty="0">
                <a:solidFill>
                  <a:srgbClr val="CA463A"/>
                </a:solidFill>
                <a:latin typeface="MiSans Medium" charset="-122"/>
                <a:ea typeface="MiSans Medium" charset="-122"/>
              </a:endParaRPr>
            </a:p>
          </p:txBody>
        </p:sp>
      </p:grpSp>
      <p:grpSp>
        <p:nvGrpSpPr>
          <p:cNvPr id="7" name="组合 6"/>
          <p:cNvGrpSpPr/>
          <p:nvPr userDrawn="1"/>
        </p:nvGrpSpPr>
        <p:grpSpPr>
          <a:xfrm>
            <a:off x="488" y="7128000"/>
            <a:ext cx="11520000" cy="72000"/>
            <a:chOff x="0" y="5607497"/>
            <a:chExt cx="11526032" cy="147546"/>
          </a:xfrm>
        </p:grpSpPr>
        <p:sp>
          <p:nvSpPr>
            <p:cNvPr id="8" name="矩形 7"/>
            <p:cNvSpPr/>
            <p:nvPr userDrawn="1"/>
          </p:nvSpPr>
          <p:spPr>
            <a:xfrm>
              <a:off x="0" y="5607497"/>
              <a:ext cx="2881269" cy="147546"/>
            </a:xfrm>
            <a:prstGeom prst="rect">
              <a:avLst/>
            </a:prstGeom>
            <a:solidFill>
              <a:srgbClr val="C9C1BF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/>
            </a:p>
          </p:txBody>
        </p:sp>
        <p:sp>
          <p:nvSpPr>
            <p:cNvPr id="9" name="矩形 8"/>
            <p:cNvSpPr/>
            <p:nvPr userDrawn="1"/>
          </p:nvSpPr>
          <p:spPr>
            <a:xfrm>
              <a:off x="2872725" y="5607497"/>
              <a:ext cx="2889813" cy="147546"/>
            </a:xfrm>
            <a:prstGeom prst="rect">
              <a:avLst/>
            </a:prstGeom>
            <a:solidFill>
              <a:srgbClr val="198BD7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0" name="矩形 9"/>
            <p:cNvSpPr/>
            <p:nvPr userDrawn="1"/>
          </p:nvSpPr>
          <p:spPr>
            <a:xfrm>
              <a:off x="5762538" y="5607497"/>
              <a:ext cx="2882225" cy="147546"/>
            </a:xfrm>
            <a:prstGeom prst="rect">
              <a:avLst/>
            </a:prstGeom>
            <a:solidFill>
              <a:srgbClr val="EAB93E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" name="矩形 10"/>
            <p:cNvSpPr/>
            <p:nvPr userDrawn="1"/>
          </p:nvSpPr>
          <p:spPr>
            <a:xfrm>
              <a:off x="8644763" y="5607497"/>
              <a:ext cx="2881269" cy="147546"/>
            </a:xfrm>
            <a:prstGeom prst="rect">
              <a:avLst/>
            </a:prstGeom>
            <a:solidFill>
              <a:srgbClr val="CC191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/>
            </a:p>
          </p:txBody>
        </p: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Sp="0" userDrawn="1">
  <p:cSld name="title only">
    <p:bg>
      <p:bgPr>
        <a:blipFill dpi="0" rotWithShape="1">
          <a:blip r:embed="rId2">
            <a:alphaModFix amt="74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 userDrawn="1">
            <p:ph type="ctrTitle"/>
          </p:nvPr>
        </p:nvSpPr>
        <p:spPr>
          <a:xfrm>
            <a:off x="900000" y="3093665"/>
            <a:ext cx="8640445" cy="927735"/>
          </a:xfrm>
        </p:spPr>
        <p:txBody>
          <a:bodyPr lIns="90000" anchor="t">
            <a:normAutofit/>
          </a:bodyPr>
          <a:lstStyle>
            <a:lvl1pPr algn="l">
              <a:lnSpc>
                <a:spcPct val="100000"/>
              </a:lnSpc>
              <a:defRPr sz="4800" b="0">
                <a:solidFill>
                  <a:srgbClr val="2A3135"/>
                </a:solidFill>
                <a:latin typeface="MiSans Demibold" charset="-122"/>
                <a:ea typeface="MiSans Demibold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 userDrawn="1">
            <p:ph type="subTitle" idx="1"/>
          </p:nvPr>
        </p:nvSpPr>
        <p:spPr>
          <a:xfrm>
            <a:off x="900000" y="2157895"/>
            <a:ext cx="8640366" cy="576000"/>
          </a:xfrm>
          <a:prstGeom prst="rect">
            <a:avLst/>
          </a:prstGeom>
        </p:spPr>
        <p:txBody>
          <a:bodyPr lIns="90000" anchor="b">
            <a:normAutofit/>
          </a:bodyPr>
          <a:lstStyle>
            <a:lvl1pPr marL="0" indent="0" algn="l">
              <a:buNone/>
              <a:defRPr sz="3200">
                <a:solidFill>
                  <a:schemeClr val="tx1">
                    <a:lumMod val="95000"/>
                    <a:lumOff val="5000"/>
                  </a:schemeClr>
                </a:solidFill>
                <a:latin typeface="MiSans Normal" charset="-122"/>
                <a:ea typeface="MiSans Normal" charset="-122"/>
              </a:defRPr>
            </a:lvl1pPr>
            <a:lvl2pPr marL="431800" indent="0" algn="ctr">
              <a:buNone/>
              <a:defRPr sz="1890"/>
            </a:lvl2pPr>
            <a:lvl3pPr marL="864235" indent="0" algn="ctr">
              <a:buNone/>
              <a:defRPr sz="1700"/>
            </a:lvl3pPr>
            <a:lvl4pPr marL="1296035" indent="0" algn="ctr">
              <a:buNone/>
              <a:defRPr sz="1510"/>
            </a:lvl4pPr>
            <a:lvl5pPr marL="1727835" indent="0" algn="ctr">
              <a:buNone/>
              <a:defRPr sz="1510"/>
            </a:lvl5pPr>
            <a:lvl6pPr marL="2160270" indent="0" algn="ctr">
              <a:buNone/>
              <a:defRPr sz="1510"/>
            </a:lvl6pPr>
            <a:lvl7pPr marL="2592070" indent="0" algn="ctr">
              <a:buNone/>
              <a:defRPr sz="1510"/>
            </a:lvl7pPr>
            <a:lvl8pPr marL="3023870" indent="0" algn="ctr">
              <a:buNone/>
              <a:defRPr sz="1510"/>
            </a:lvl8pPr>
            <a:lvl9pPr marL="3456305" indent="0" algn="ctr">
              <a:buNone/>
              <a:defRPr sz="1510"/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 userDrawn="1">
            <p:ph type="dt" sz="half" idx="10"/>
          </p:nvPr>
        </p:nvSpPr>
        <p:spPr>
          <a:xfrm>
            <a:off x="900000" y="6177253"/>
            <a:ext cx="2592110" cy="383297"/>
          </a:xfrm>
        </p:spPr>
        <p:txBody>
          <a:bodyPr lIns="90000"/>
          <a:lstStyle>
            <a:lvl1pPr>
              <a:defRPr>
                <a:solidFill>
                  <a:srgbClr val="5E6263"/>
                </a:solidFill>
                <a:latin typeface="MiSans" charset="-122"/>
                <a:ea typeface="MiSans" charset="-122"/>
              </a:defRPr>
            </a:lvl1pPr>
          </a:lstStyle>
          <a:p>
            <a:fld id="{86F49568-C05D-465E-8327-DF205A04034D}" type="datetime1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 userDrawn="1">
            <p:ph type="ftr" sz="quarter" idx="11"/>
          </p:nvPr>
        </p:nvSpPr>
        <p:spPr>
          <a:xfrm>
            <a:off x="3922586" y="6177252"/>
            <a:ext cx="2592110" cy="383297"/>
          </a:xfrm>
        </p:spPr>
        <p:txBody>
          <a:bodyPr/>
          <a:lstStyle>
            <a:lvl1pPr>
              <a:defRPr>
                <a:solidFill>
                  <a:srgbClr val="5E6263"/>
                </a:solidFill>
                <a:latin typeface="MiSans" charset="-122"/>
                <a:ea typeface="MiSans" charset="-122"/>
              </a:defRPr>
            </a:lvl1pPr>
          </a:lstStyle>
          <a:p>
            <a:r>
              <a:rPr lang="en-US" altLang="zh-CN" dirty="0"/>
              <a:t>AOSCC 2024</a:t>
            </a:r>
            <a:endParaRPr lang="zh-CN" altLang="en-US" dirty="0"/>
          </a:p>
        </p:txBody>
      </p:sp>
      <p:cxnSp>
        <p:nvCxnSpPr>
          <p:cNvPr id="27" name="直接连接符 26"/>
          <p:cNvCxnSpPr/>
          <p:nvPr userDrawn="1"/>
        </p:nvCxnSpPr>
        <p:spPr>
          <a:xfrm>
            <a:off x="900000" y="2913491"/>
            <a:ext cx="8637282" cy="0"/>
          </a:xfrm>
          <a:prstGeom prst="line">
            <a:avLst/>
          </a:prstGeom>
          <a:ln w="127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" name="组合 6"/>
          <p:cNvGrpSpPr/>
          <p:nvPr userDrawn="1"/>
        </p:nvGrpSpPr>
        <p:grpSpPr>
          <a:xfrm>
            <a:off x="488" y="7128000"/>
            <a:ext cx="11520000" cy="72000"/>
            <a:chOff x="0" y="5607497"/>
            <a:chExt cx="11526032" cy="147546"/>
          </a:xfrm>
        </p:grpSpPr>
        <p:sp>
          <p:nvSpPr>
            <p:cNvPr id="8" name="矩形 7"/>
            <p:cNvSpPr/>
            <p:nvPr userDrawn="1"/>
          </p:nvSpPr>
          <p:spPr>
            <a:xfrm>
              <a:off x="0" y="5607497"/>
              <a:ext cx="2881269" cy="147546"/>
            </a:xfrm>
            <a:prstGeom prst="rect">
              <a:avLst/>
            </a:prstGeom>
            <a:solidFill>
              <a:srgbClr val="C9C1BF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/>
            </a:p>
          </p:txBody>
        </p:sp>
        <p:sp>
          <p:nvSpPr>
            <p:cNvPr id="9" name="矩形 8"/>
            <p:cNvSpPr/>
            <p:nvPr userDrawn="1"/>
          </p:nvSpPr>
          <p:spPr>
            <a:xfrm>
              <a:off x="2872725" y="5607497"/>
              <a:ext cx="2889813" cy="147546"/>
            </a:xfrm>
            <a:prstGeom prst="rect">
              <a:avLst/>
            </a:prstGeom>
            <a:solidFill>
              <a:srgbClr val="198BD7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0" name="矩形 9"/>
            <p:cNvSpPr/>
            <p:nvPr userDrawn="1"/>
          </p:nvSpPr>
          <p:spPr>
            <a:xfrm>
              <a:off x="5762538" y="5607497"/>
              <a:ext cx="2882225" cy="147546"/>
            </a:xfrm>
            <a:prstGeom prst="rect">
              <a:avLst/>
            </a:prstGeom>
            <a:solidFill>
              <a:srgbClr val="EAB93E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" name="矩形 10"/>
            <p:cNvSpPr/>
            <p:nvPr userDrawn="1"/>
          </p:nvSpPr>
          <p:spPr>
            <a:xfrm>
              <a:off x="8644763" y="5607497"/>
              <a:ext cx="2881269" cy="147546"/>
            </a:xfrm>
            <a:prstGeom prst="rect">
              <a:avLst/>
            </a:prstGeom>
            <a:solidFill>
              <a:srgbClr val="CC191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/>
            </a:p>
          </p:txBody>
        </p:sp>
      </p:grp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0000" y="719999"/>
            <a:ext cx="9612852" cy="792000"/>
          </a:xfrm>
        </p:spPr>
        <p:txBody>
          <a:bodyPr vert="horz" lIns="91440" tIns="45720" rIns="91440" bIns="45720" rtlCol="0" anchor="b" anchorCtr="0">
            <a:normAutofit/>
          </a:bodyPr>
          <a:lstStyle>
            <a:lvl1pPr>
              <a:defRPr lang="en-US" dirty="0"/>
            </a:lvl1pPr>
          </a:lstStyle>
          <a:p>
            <a:pPr lvl="0"/>
            <a:r>
              <a:rPr lang="zh-CN" altLang="en-US" dirty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0000" y="1800000"/>
            <a:ext cx="8064000" cy="4500000"/>
          </a:xfrm>
          <a:prstGeom prst="rect">
            <a:avLst/>
          </a:prstGeom>
        </p:spPr>
        <p:txBody>
          <a:bodyPr>
            <a:noAutofit/>
          </a:bodyPr>
          <a:lstStyle>
            <a:lvl1pPr marL="431800" indent="-360045">
              <a:lnSpc>
                <a:spcPct val="120000"/>
              </a:lnSpc>
              <a:defRPr sz="2800"/>
            </a:lvl1pPr>
            <a:lvl2pPr marL="899795" indent="-360045">
              <a:lnSpc>
                <a:spcPct val="120000"/>
              </a:lnSpc>
              <a:defRPr sz="2400"/>
            </a:lvl2pPr>
            <a:lvl3pPr marL="1259840">
              <a:lnSpc>
                <a:spcPct val="120000"/>
              </a:lnSpc>
              <a:defRPr sz="2000"/>
            </a:lvl3pPr>
            <a:lvl4pPr>
              <a:lnSpc>
                <a:spcPct val="120000"/>
              </a:lnSpc>
              <a:defRPr sz="1800"/>
            </a:lvl4pPr>
            <a:lvl5pPr>
              <a:lnSpc>
                <a:spcPct val="120000"/>
              </a:lnSpc>
              <a:defRPr sz="1800"/>
            </a:lvl5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793804" y="6635743"/>
            <a:ext cx="2592110" cy="3832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  <a:latin typeface="MiSans" charset="-122"/>
                <a:ea typeface="MiSans" charset="-122"/>
              </a:defRPr>
            </a:lvl1pPr>
          </a:lstStyle>
          <a:p>
            <a:fld id="{3C8BA057-24B4-4F7D-8797-4FCDAD2FC515}" type="datetime1">
              <a:rPr lang="zh-CN" altLang="en-US" smtClean="0"/>
            </a:fld>
            <a:endParaRPr lang="zh-CN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15439" y="6635743"/>
            <a:ext cx="3888165" cy="3832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  <a:latin typeface="MiSans" charset="-122"/>
                <a:ea typeface="MiSans" charset="-122"/>
              </a:defRPr>
            </a:lvl1pPr>
          </a:lstStyle>
          <a:p>
            <a:r>
              <a:rPr lang="en-US" altLang="zh-CN"/>
              <a:t>AOSCC 2024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00000" y="1800000"/>
            <a:ext cx="4896207" cy="456789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40000" y="1800000"/>
            <a:ext cx="4896207" cy="456789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8" name="Date Placeholder 3"/>
          <p:cNvSpPr>
            <a:spLocks noGrp="1"/>
          </p:cNvSpPr>
          <p:nvPr userDrawn="1"/>
        </p:nvSpPr>
        <p:spPr>
          <a:xfrm>
            <a:off x="793804" y="6635743"/>
            <a:ext cx="2592110" cy="3832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  <a:latin typeface="MiSans" charset="-122"/>
                <a:ea typeface="MiSans" charset="-122"/>
              </a:defRPr>
            </a:lvl1pPr>
          </a:lstStyle>
          <a:p>
            <a:fld id="{3C8BA057-24B4-4F7D-8797-4FCDAD2FC515}" type="datetime1">
              <a:rPr lang="zh-CN" altLang="en-US" smtClean="0"/>
            </a:fld>
            <a:endParaRPr lang="zh-CN" alt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15439" y="6635743"/>
            <a:ext cx="3888165" cy="3832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  <a:latin typeface="MiSans" charset="-122"/>
                <a:ea typeface="MiSans" charset="-122"/>
              </a:defRPr>
            </a:lvl1pPr>
          </a:lstStyle>
          <a:p>
            <a:r>
              <a:rPr lang="en-US" altLang="zh-CN"/>
              <a:t>AOSCC 2024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Sp="0" userDrawn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 userDrawn="1"/>
        </p:nvSpPr>
        <p:spPr>
          <a:xfrm>
            <a:off x="522862" y="378817"/>
            <a:ext cx="864096" cy="27546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7300" dirty="0">
                <a:solidFill>
                  <a:srgbClr val="CA463A"/>
                </a:solidFill>
                <a:latin typeface="MiSans Demibold" charset="-122"/>
                <a:ea typeface="MiSans Demibold" charset="-122"/>
                <a:cs typeface="MiSans Demibold" charset="-122"/>
              </a:rPr>
              <a:t>“</a:t>
            </a:r>
            <a:endParaRPr lang="zh-CN" altLang="en-US" sz="17300" dirty="0">
              <a:solidFill>
                <a:srgbClr val="CA463A"/>
              </a:solidFill>
              <a:latin typeface="MiSans Demibold" charset="-122"/>
              <a:ea typeface="MiSans Demibold" charset="-122"/>
              <a:cs typeface="MiSans Demibold" charset="-122"/>
            </a:endParaRPr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</p:nvPr>
        </p:nvSpPr>
        <p:spPr>
          <a:xfrm>
            <a:off x="1368479" y="1206607"/>
            <a:ext cx="4824536" cy="4103761"/>
          </a:xfrm>
        </p:spPr>
        <p:txBody>
          <a:bodyPr anchor="t">
            <a:normAutofit/>
          </a:bodyPr>
          <a:lstStyle>
            <a:lvl1pPr marL="71755" indent="0">
              <a:buNone/>
              <a:defRPr sz="4200"/>
            </a:lvl1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grpSp>
        <p:nvGrpSpPr>
          <p:cNvPr id="11" name="组合 10"/>
          <p:cNvGrpSpPr/>
          <p:nvPr userDrawn="1"/>
        </p:nvGrpSpPr>
        <p:grpSpPr>
          <a:xfrm>
            <a:off x="488" y="7128000"/>
            <a:ext cx="11520000" cy="72000"/>
            <a:chOff x="0" y="5607497"/>
            <a:chExt cx="11526032" cy="147546"/>
          </a:xfrm>
        </p:grpSpPr>
        <p:sp>
          <p:nvSpPr>
            <p:cNvPr id="12" name="矩形 11"/>
            <p:cNvSpPr/>
            <p:nvPr userDrawn="1"/>
          </p:nvSpPr>
          <p:spPr>
            <a:xfrm>
              <a:off x="0" y="5607497"/>
              <a:ext cx="2881269" cy="147546"/>
            </a:xfrm>
            <a:prstGeom prst="rect">
              <a:avLst/>
            </a:prstGeom>
            <a:solidFill>
              <a:srgbClr val="C9C1BF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/>
            </a:p>
          </p:txBody>
        </p:sp>
        <p:sp>
          <p:nvSpPr>
            <p:cNvPr id="13" name="矩形 12"/>
            <p:cNvSpPr/>
            <p:nvPr userDrawn="1"/>
          </p:nvSpPr>
          <p:spPr>
            <a:xfrm>
              <a:off x="2872725" y="5607497"/>
              <a:ext cx="2889813" cy="147546"/>
            </a:xfrm>
            <a:prstGeom prst="rect">
              <a:avLst/>
            </a:prstGeom>
            <a:solidFill>
              <a:srgbClr val="198BD7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4" name="矩形 13"/>
            <p:cNvSpPr/>
            <p:nvPr userDrawn="1"/>
          </p:nvSpPr>
          <p:spPr>
            <a:xfrm>
              <a:off x="5762538" y="5607497"/>
              <a:ext cx="2882225" cy="147546"/>
            </a:xfrm>
            <a:prstGeom prst="rect">
              <a:avLst/>
            </a:prstGeom>
            <a:solidFill>
              <a:srgbClr val="EAB93E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5" name="矩形 14"/>
            <p:cNvSpPr/>
            <p:nvPr userDrawn="1"/>
          </p:nvSpPr>
          <p:spPr>
            <a:xfrm>
              <a:off x="8644763" y="5607497"/>
              <a:ext cx="2881269" cy="147546"/>
            </a:xfrm>
            <a:prstGeom prst="rect">
              <a:avLst/>
            </a:prstGeom>
            <a:solidFill>
              <a:srgbClr val="CC191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/>
            </a:p>
          </p:txBody>
        </p:sp>
      </p:grpSp>
      <p:sp>
        <p:nvSpPr>
          <p:cNvPr id="2" name="Date Placeholder 3"/>
          <p:cNvSpPr>
            <a:spLocks noGrp="1"/>
          </p:cNvSpPr>
          <p:nvPr>
            <p:ph type="dt" sz="half" idx="2"/>
          </p:nvPr>
        </p:nvSpPr>
        <p:spPr>
          <a:xfrm>
            <a:off x="793804" y="6635743"/>
            <a:ext cx="2592110" cy="3832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  <a:latin typeface="MiSans" charset="-122"/>
                <a:ea typeface="MiSans" charset="-122"/>
              </a:defRPr>
            </a:lvl1pPr>
          </a:lstStyle>
          <a:p>
            <a:fld id="{3C8BA057-24B4-4F7D-8797-4FCDAD2FC515}" type="datetime1">
              <a:rPr lang="zh-CN" altLang="en-US" smtClean="0"/>
            </a:fld>
            <a:endParaRPr lang="zh-CN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15439" y="6635743"/>
            <a:ext cx="3888165" cy="3832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  <a:latin typeface="MiSans" charset="-122"/>
                <a:ea typeface="MiSans" charset="-122"/>
              </a:defRPr>
            </a:lvl1pPr>
          </a:lstStyle>
          <a:p>
            <a:r>
              <a:rPr lang="en-US" altLang="zh-CN"/>
              <a:t>AOSCC 2024</a:t>
            </a:r>
            <a:endParaRPr lang="zh-CN" altLang="en-US" dirty="0"/>
          </a:p>
        </p:txBody>
      </p:sp>
      <p:sp>
        <p:nvSpPr>
          <p:cNvPr id="4" name="文本框 3"/>
          <p:cNvSpPr txBox="1"/>
          <p:nvPr userDrawn="1"/>
        </p:nvSpPr>
        <p:spPr>
          <a:xfrm>
            <a:off x="5976268" y="4517464"/>
            <a:ext cx="864096" cy="27546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7300" dirty="0">
                <a:solidFill>
                  <a:srgbClr val="CA463A"/>
                </a:solidFill>
                <a:latin typeface="MiSans Demibold" charset="-122"/>
                <a:ea typeface="MiSans Demibold" charset="-122"/>
                <a:cs typeface="MiSans Demibold" charset="-122"/>
              </a:rPr>
              <a:t>”</a:t>
            </a:r>
            <a:endParaRPr lang="zh-CN" altLang="en-US" sz="17300" dirty="0">
              <a:solidFill>
                <a:srgbClr val="CA463A"/>
              </a:solidFill>
              <a:latin typeface="MiSans Demibold" charset="-122"/>
              <a:ea typeface="MiSans Demibold" charset="-122"/>
              <a:cs typeface="MiSans Demibold" charset="-122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7" Type="http://schemas.openxmlformats.org/officeDocument/2006/relationships/theme" Target="../theme/theme1.xml"/><Relationship Id="rId6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6">
            <a:alphaModFix amt="79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组合 6"/>
          <p:cNvGrpSpPr/>
          <p:nvPr/>
        </p:nvGrpSpPr>
        <p:grpSpPr>
          <a:xfrm>
            <a:off x="488" y="7128000"/>
            <a:ext cx="11520000" cy="72000"/>
            <a:chOff x="0" y="5607497"/>
            <a:chExt cx="11526032" cy="147546"/>
          </a:xfrm>
        </p:grpSpPr>
        <p:sp>
          <p:nvSpPr>
            <p:cNvPr id="8" name="矩形 7"/>
            <p:cNvSpPr/>
            <p:nvPr userDrawn="1"/>
          </p:nvSpPr>
          <p:spPr>
            <a:xfrm>
              <a:off x="0" y="5607497"/>
              <a:ext cx="2881269" cy="147546"/>
            </a:xfrm>
            <a:prstGeom prst="rect">
              <a:avLst/>
            </a:prstGeom>
            <a:solidFill>
              <a:srgbClr val="C9C1BF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/>
            </a:p>
          </p:txBody>
        </p:sp>
        <p:sp>
          <p:nvSpPr>
            <p:cNvPr id="9" name="矩形 8"/>
            <p:cNvSpPr/>
            <p:nvPr userDrawn="1"/>
          </p:nvSpPr>
          <p:spPr>
            <a:xfrm>
              <a:off x="2872725" y="5607497"/>
              <a:ext cx="2889813" cy="147546"/>
            </a:xfrm>
            <a:prstGeom prst="rect">
              <a:avLst/>
            </a:prstGeom>
            <a:solidFill>
              <a:srgbClr val="198BD7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0" name="矩形 9"/>
            <p:cNvSpPr/>
            <p:nvPr userDrawn="1"/>
          </p:nvSpPr>
          <p:spPr>
            <a:xfrm>
              <a:off x="5762538" y="5607497"/>
              <a:ext cx="2882225" cy="147546"/>
            </a:xfrm>
            <a:prstGeom prst="rect">
              <a:avLst/>
            </a:prstGeom>
            <a:solidFill>
              <a:srgbClr val="EAB93E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" name="矩形 10"/>
            <p:cNvSpPr/>
            <p:nvPr userDrawn="1"/>
          </p:nvSpPr>
          <p:spPr>
            <a:xfrm>
              <a:off x="8644763" y="5607497"/>
              <a:ext cx="2881269" cy="147546"/>
            </a:xfrm>
            <a:prstGeom prst="rect">
              <a:avLst/>
            </a:prstGeom>
            <a:solidFill>
              <a:srgbClr val="CC191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00000" y="720000"/>
            <a:ext cx="9612000" cy="792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3804" y="6635743"/>
            <a:ext cx="2592110" cy="3832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  <a:latin typeface="MiSans" charset="-122"/>
                <a:ea typeface="MiSans" charset="-122"/>
              </a:defRPr>
            </a:lvl1pPr>
          </a:lstStyle>
          <a:p>
            <a:fld id="{3C8BA057-24B4-4F7D-8797-4FCDAD2FC515}" type="datetime1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15439" y="6635743"/>
            <a:ext cx="3888165" cy="3832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  <a:latin typeface="MiSans" charset="-122"/>
                <a:ea typeface="MiSans" charset="-122"/>
              </a:defRPr>
            </a:lvl1pPr>
          </a:lstStyle>
          <a:p>
            <a:r>
              <a:rPr lang="en-US" altLang="zh-CN"/>
              <a:t>AOSCC 2024</a:t>
            </a:r>
            <a:endParaRPr lang="zh-CN" altLang="en-US" dirty="0"/>
          </a:p>
        </p:txBody>
      </p:sp>
      <p:sp>
        <p:nvSpPr>
          <p:cNvPr id="16" name="文本占位符 15"/>
          <p:cNvSpPr>
            <a:spLocks noGrp="1"/>
          </p:cNvSpPr>
          <p:nvPr>
            <p:ph type="body" idx="1"/>
          </p:nvPr>
        </p:nvSpPr>
        <p:spPr>
          <a:xfrm>
            <a:off x="900000" y="1800000"/>
            <a:ext cx="8064000" cy="4500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二级</a:t>
            </a:r>
            <a:endParaRPr lang="zh-CN" altLang="en-US" dirty="0"/>
          </a:p>
          <a:p>
            <a:pPr lvl="2"/>
            <a:r>
              <a:rPr lang="zh-CN" altLang="en-US" dirty="0"/>
              <a:t>三级</a:t>
            </a:r>
            <a:endParaRPr lang="zh-CN" altLang="en-US" dirty="0"/>
          </a:p>
          <a:p>
            <a:pPr lvl="3"/>
            <a:r>
              <a:rPr lang="zh-CN" altLang="en-US" dirty="0"/>
              <a:t>四级</a:t>
            </a:r>
            <a:endParaRPr lang="zh-CN" altLang="en-US" dirty="0"/>
          </a:p>
          <a:p>
            <a:pPr lvl="4"/>
            <a:r>
              <a:rPr lang="zh-CN" altLang="en-US" dirty="0"/>
              <a:t>五级</a:t>
            </a:r>
            <a:endParaRPr lang="zh-CN" altLang="en-US" dirty="0"/>
          </a:p>
        </p:txBody>
      </p:sp>
      <p:sp>
        <p:nvSpPr>
          <p:cNvPr id="3" name="矩形 2"/>
          <p:cNvSpPr/>
          <p:nvPr/>
        </p:nvSpPr>
        <p:spPr>
          <a:xfrm>
            <a:off x="647676" y="720000"/>
            <a:ext cx="72000" cy="792000"/>
          </a:xfrm>
          <a:prstGeom prst="rect">
            <a:avLst/>
          </a:prstGeom>
          <a:solidFill>
            <a:srgbClr val="CA463A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</p:sldLayoutIdLst>
  <p:hf hdr="0" ftr="0" dt="0"/>
  <p:txStyles>
    <p:titleStyle>
      <a:lvl1pPr algn="l" defTabSz="864235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>
              <a:lumMod val="95000"/>
              <a:lumOff val="5000"/>
            </a:schemeClr>
          </a:solidFill>
          <a:latin typeface="MiSans Demibold" charset="-122"/>
          <a:ea typeface="MiSans Demibold" charset="-122"/>
          <a:cs typeface="+mj-cs"/>
        </a:defRPr>
      </a:lvl1pPr>
    </p:titleStyle>
    <p:bodyStyle>
      <a:lvl1pPr marL="431800" indent="-360045" algn="l" defTabSz="864235" rtl="0" eaLnBrk="1" latinLnBrk="0" hangingPunct="1">
        <a:lnSpc>
          <a:spcPct val="120000"/>
        </a:lnSpc>
        <a:spcBef>
          <a:spcPts val="945"/>
        </a:spcBef>
        <a:buFont typeface="Arial" panose="020B0604020202020204" pitchFamily="34" charset="0"/>
        <a:buChar char="•"/>
        <a:defRPr sz="2800" kern="1200">
          <a:solidFill>
            <a:schemeClr val="tx1">
              <a:lumMod val="95000"/>
              <a:lumOff val="5000"/>
            </a:schemeClr>
          </a:solidFill>
          <a:latin typeface="MiSans Medium" charset="-122"/>
          <a:ea typeface="MiSans Medium" charset="-122"/>
          <a:cs typeface="+mn-cs"/>
        </a:defRPr>
      </a:lvl1pPr>
      <a:lvl2pPr marL="899795" indent="-360045" algn="l" defTabSz="864235" rtl="0" eaLnBrk="1" latinLnBrk="0" hangingPunct="1">
        <a:lnSpc>
          <a:spcPct val="120000"/>
        </a:lnSpc>
        <a:spcBef>
          <a:spcPts val="470"/>
        </a:spcBef>
        <a:buFont typeface="Arial" panose="020B0604020202020204" pitchFamily="34" charset="0"/>
        <a:buChar char="•"/>
        <a:defRPr sz="2400" kern="1200">
          <a:solidFill>
            <a:schemeClr val="tx1">
              <a:lumMod val="95000"/>
              <a:lumOff val="5000"/>
            </a:schemeClr>
          </a:solidFill>
          <a:latin typeface="MiSans Medium" charset="-122"/>
          <a:ea typeface="MiSans Medium" charset="-122"/>
          <a:cs typeface="+mn-cs"/>
        </a:defRPr>
      </a:lvl2pPr>
      <a:lvl3pPr marL="1259840" indent="-288290" algn="l" defTabSz="864235" rtl="0" eaLnBrk="1" latinLnBrk="0" hangingPunct="1">
        <a:lnSpc>
          <a:spcPct val="120000"/>
        </a:lnSpc>
        <a:spcBef>
          <a:spcPts val="470"/>
        </a:spcBef>
        <a:buFont typeface="Arial" panose="020B0604020202020204" pitchFamily="34" charset="0"/>
        <a:buChar char="•"/>
        <a:defRPr sz="2000" kern="1200">
          <a:solidFill>
            <a:schemeClr val="tx1">
              <a:lumMod val="95000"/>
              <a:lumOff val="5000"/>
            </a:schemeClr>
          </a:solidFill>
          <a:latin typeface="MiSans Medium" charset="-122"/>
          <a:ea typeface="MiSans Medium" charset="-122"/>
          <a:cs typeface="+mn-cs"/>
        </a:defRPr>
      </a:lvl3pPr>
      <a:lvl4pPr marL="1511935" indent="-215900" algn="l" defTabSz="864235" rtl="0" eaLnBrk="1" latinLnBrk="0" hangingPunct="1">
        <a:lnSpc>
          <a:spcPct val="120000"/>
        </a:lnSpc>
        <a:spcBef>
          <a:spcPts val="470"/>
        </a:spcBef>
        <a:buFont typeface="Arial" panose="020B0604020202020204" pitchFamily="34" charset="0"/>
        <a:buChar char="•"/>
        <a:defRPr sz="1800" kern="1200">
          <a:solidFill>
            <a:schemeClr val="tx1">
              <a:lumMod val="95000"/>
              <a:lumOff val="5000"/>
            </a:schemeClr>
          </a:solidFill>
          <a:latin typeface="MiSans Medium" charset="-122"/>
          <a:ea typeface="MiSans Medium" charset="-122"/>
          <a:cs typeface="+mn-cs"/>
        </a:defRPr>
      </a:lvl4pPr>
      <a:lvl5pPr marL="1943735" indent="-215900" algn="l" defTabSz="864235" rtl="0" eaLnBrk="1" latinLnBrk="0" hangingPunct="1">
        <a:lnSpc>
          <a:spcPct val="120000"/>
        </a:lnSpc>
        <a:spcBef>
          <a:spcPts val="470"/>
        </a:spcBef>
        <a:buFont typeface="Arial" panose="020B0604020202020204" pitchFamily="34" charset="0"/>
        <a:buChar char="•"/>
        <a:defRPr sz="1800" kern="1200">
          <a:solidFill>
            <a:schemeClr val="tx1">
              <a:lumMod val="95000"/>
              <a:lumOff val="5000"/>
            </a:schemeClr>
          </a:solidFill>
          <a:latin typeface="MiSans Medium" charset="-122"/>
          <a:ea typeface="MiSans Medium" charset="-122"/>
          <a:cs typeface="+mn-cs"/>
        </a:defRPr>
      </a:lvl5pPr>
      <a:lvl6pPr marL="2376170" indent="-215900" algn="l" defTabSz="864235" rtl="0" eaLnBrk="1" latinLnBrk="0" hangingPunct="1">
        <a:lnSpc>
          <a:spcPct val="90000"/>
        </a:lnSpc>
        <a:spcBef>
          <a:spcPts val="470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807970" indent="-215900" algn="l" defTabSz="864235" rtl="0" eaLnBrk="1" latinLnBrk="0" hangingPunct="1">
        <a:lnSpc>
          <a:spcPct val="90000"/>
        </a:lnSpc>
        <a:spcBef>
          <a:spcPts val="470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239770" indent="-215900" algn="l" defTabSz="864235" rtl="0" eaLnBrk="1" latinLnBrk="0" hangingPunct="1">
        <a:lnSpc>
          <a:spcPct val="90000"/>
        </a:lnSpc>
        <a:spcBef>
          <a:spcPts val="470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672205" indent="-215900" algn="l" defTabSz="864235" rtl="0" eaLnBrk="1" latinLnBrk="0" hangingPunct="1">
        <a:lnSpc>
          <a:spcPct val="90000"/>
        </a:lnSpc>
        <a:spcBef>
          <a:spcPts val="470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6423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1pPr>
      <a:lvl2pPr marL="431800" algn="l" defTabSz="86423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864235" algn="l" defTabSz="86423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296035" algn="l" defTabSz="86423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727835" algn="l" defTabSz="86423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160270" algn="l" defTabSz="86423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592070" algn="l" defTabSz="86423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023870" algn="l" defTabSz="86423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456305" algn="l" defTabSz="86423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hyperlink" Target="https://github.com/loongson/LoongArch-Documentation/pull/80" TargetMode="Externa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hyperlink" Target="https://github.com/xen0n" TargetMode="Externa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hyperlink" Target="https://github.com/torvalds/linux/commit/c23e7f01cf621290770069d968ca4c8356a50d00" TargetMode="Externa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hyperlink" Target="https://mp.weixin.qq.com/s/Aakul6ad5kR66STUVYkmFA" TargetMode="Externa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hyperlink" Target="https://github.com/loongson-community/areweloongyet" TargetMode="External"/><Relationship Id="rId1" Type="http://schemas.openxmlformats.org/officeDocument/2006/relationships/hyperlink" Target="https://github.com/loongson-community" TargetMode="Externa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hyperlink" Target="https://wiki.mozilla.org/Areweyet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hyperlink" Target="https://github.com/loongson-community/areweloongyet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p>
            <a:r>
              <a:rPr lang="en-US"/>
              <a:t>4202 </a:t>
            </a:r>
            <a:r>
              <a:rPr lang="zh-CN" altLang="en-US"/>
              <a:t>年了，</a:t>
            </a:r>
            <a:r>
              <a:rPr lang="zh-CN" altLang="en-US" kern="100" spc="-1000">
                <a:solidFill>
                  <a:srgbClr val="FEB30B"/>
                </a:solidFill>
                <a:uFillTx/>
                <a:latin typeface="Smiley Sans Oblique" charset="-122"/>
                <a:ea typeface="Smiley Sans Oblique" charset="-122"/>
              </a:rPr>
              <a:t>咱</a:t>
            </a:r>
            <a:r>
              <a:rPr lang="zh-CN" altLang="en-US" kern="100" spc="-1000">
                <a:solidFill>
                  <a:srgbClr val="D43330"/>
                </a:solidFill>
                <a:uFillTx/>
                <a:latin typeface="Smiley Sans Oblique" charset="-122"/>
                <a:ea typeface="Smiley Sans Oblique" charset="-122"/>
              </a:rPr>
              <a:t>龙</a:t>
            </a:r>
            <a:r>
              <a:rPr lang="zh-CN" altLang="en-US" kern="100" spc="-1000">
                <a:solidFill>
                  <a:srgbClr val="FEB30B"/>
                </a:solidFill>
                <a:uFillTx/>
                <a:latin typeface="Smiley Sans Oblique" charset="-122"/>
                <a:ea typeface="Smiley Sans Oblique" charset="-122"/>
              </a:rPr>
              <a:t>了吗？</a:t>
            </a:r>
            <a:endParaRPr lang="zh-CN" altLang="en-US" kern="100" spc="-1000">
              <a:solidFill>
                <a:srgbClr val="FEB30B"/>
              </a:solidFill>
              <a:uFillTx/>
              <a:latin typeface="Smiley Sans Oblique" charset="-122"/>
              <a:ea typeface="Smiley Sans Oblique" charset="-122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0000" lnSpcReduction="20000"/>
          </a:bodyPr>
          <a:p>
            <a:r>
              <a:rPr lang="zh-CN" altLang="en-US"/>
              <a:t>第三方龙架构生态，观察与体会</a:t>
            </a:r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/>
        <p:txBody>
          <a:bodyPr/>
          <a:p>
            <a:r>
              <a:rPr lang="en-US"/>
              <a:t>xen0n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4"/>
          </p:nvPr>
        </p:nvSpPr>
        <p:spPr>
          <a:xfrm>
            <a:off x="899795" y="5515610"/>
            <a:ext cx="6797675" cy="504190"/>
          </a:xfrm>
        </p:spPr>
        <p:txBody>
          <a:bodyPr>
            <a:normAutofit lnSpcReduction="10000"/>
          </a:bodyPr>
          <a:p>
            <a:r>
              <a:rPr lang="zh-CN" altLang="en-US" kern="100" spc="-600">
                <a:solidFill>
                  <a:srgbClr val="FEB30B"/>
                </a:solidFill>
                <a:uFillTx/>
                <a:latin typeface="Smiley Sans Oblique" charset="-122"/>
                <a:ea typeface="Smiley Sans Oblique" charset="-122"/>
                <a:sym typeface="+mn-ea"/>
              </a:rPr>
              <a:t>咱</a:t>
            </a:r>
            <a:r>
              <a:rPr lang="zh-CN" altLang="en-US" kern="100" spc="-600">
                <a:solidFill>
                  <a:srgbClr val="D43330"/>
                </a:solidFill>
                <a:uFillTx/>
                <a:latin typeface="Smiley Sans Oblique" charset="-122"/>
                <a:ea typeface="Smiley Sans Oblique" charset="-122"/>
                <a:sym typeface="+mn-ea"/>
              </a:rPr>
              <a:t>龙</a:t>
            </a:r>
            <a:r>
              <a:rPr lang="zh-CN" altLang="en-US" kern="100" spc="-600">
                <a:solidFill>
                  <a:srgbClr val="FEB30B"/>
                </a:solidFill>
                <a:uFillTx/>
                <a:latin typeface="Smiley Sans Oblique" charset="-122"/>
                <a:ea typeface="Smiley Sans Oblique" charset="-122"/>
                <a:sym typeface="+mn-ea"/>
              </a:rPr>
              <a:t>了吗？</a:t>
            </a:r>
            <a:r>
              <a:rPr lang="zh-CN" altLang="en-US">
                <a:sym typeface="+mn-ea"/>
              </a:rPr>
              <a:t>主创</a:t>
            </a:r>
            <a:r>
              <a:rPr lang="en-US" altLang="zh-CN">
                <a:sym typeface="+mn-ea"/>
              </a:rPr>
              <a:t>, </a:t>
            </a:r>
            <a:r>
              <a:rPr lang="en-US" altLang="zh-CN">
                <a:latin typeface="Smiley Sans Oblique" charset="-122"/>
                <a:ea typeface="Smiley Sans Oblique" charset="-122"/>
                <a:cs typeface="Smiley Sans Oblique" charset="-122"/>
                <a:sym typeface="+mn-ea"/>
              </a:rPr>
              <a:t>*that loong guy*</a:t>
            </a:r>
            <a:endParaRPr lang="en-US" altLang="zh-CN">
              <a:latin typeface="Smiley Sans Oblique" charset="-122"/>
              <a:ea typeface="Smiley Sans Oblique" charset="-122"/>
              <a:cs typeface="Smiley Sans Oblique" charset="-122"/>
              <a:sym typeface="+mn-ea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p>
            <a:r>
              <a:rPr lang="zh-CN" altLang="en-US"/>
              <a:t>为何参与程度始终上不去？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99795" y="1800225"/>
            <a:ext cx="9504680" cy="4500245"/>
          </a:xfrm>
        </p:spPr>
        <p:txBody>
          <a:bodyPr/>
          <a:p>
            <a:r>
              <a:rPr lang="zh-CN" altLang="en-US"/>
              <a:t>经济问题：</a:t>
            </a:r>
            <a:r>
              <a:rPr lang="zh-CN" altLang="en-US">
                <a:latin typeface="MiSans Heavy" charset="-122"/>
                <a:ea typeface="MiSans Heavy" charset="-122"/>
              </a:rPr>
              <a:t>做大</a:t>
            </a:r>
            <a:r>
              <a:rPr lang="zh-CN" altLang="en-US"/>
              <a:t>蛋糕</a:t>
            </a:r>
            <a:r>
              <a:rPr lang="en-US" altLang="zh-CN"/>
              <a:t> or </a:t>
            </a:r>
            <a:r>
              <a:rPr lang="zh-CN" altLang="en-US"/>
              <a:t>更好地</a:t>
            </a:r>
            <a:r>
              <a:rPr lang="zh-CN" altLang="en-US">
                <a:latin typeface="MiSans Heavy" charset="-122"/>
                <a:ea typeface="MiSans Heavy" charset="-122"/>
              </a:rPr>
              <a:t>分配</a:t>
            </a:r>
            <a:r>
              <a:rPr lang="zh-CN" altLang="en-US"/>
              <a:t>蛋糕</a:t>
            </a:r>
            <a:endParaRPr lang="zh-CN" altLang="en-US"/>
          </a:p>
          <a:p>
            <a:pPr lvl="1"/>
            <a:r>
              <a:rPr lang="zh-CN" altLang="en-US" sz="2400"/>
              <a:t>转化漏斗：转化率不变，提升流量</a:t>
            </a:r>
            <a:r>
              <a:rPr lang="en-US" altLang="zh-CN" sz="2400"/>
              <a:t> or </a:t>
            </a:r>
            <a:r>
              <a:rPr lang="zh-CN" altLang="en-US" sz="2400"/>
              <a:t>流量不变，提升转化率</a:t>
            </a:r>
            <a:endParaRPr lang="zh-CN" altLang="en-US"/>
          </a:p>
          <a:p>
            <a:r>
              <a:rPr lang="zh-CN" altLang="en-US"/>
              <a:t>但是有简单的推理：</a:t>
            </a:r>
            <a:endParaRPr lang="zh-CN" altLang="en-US"/>
          </a:p>
          <a:p>
            <a:pPr lvl="1"/>
            <a:r>
              <a:rPr lang="zh-CN" altLang="en-US" sz="2400"/>
              <a:t>龙架构要更好发展，需要更大社区规模</a:t>
            </a:r>
            <a:endParaRPr lang="zh-CN" altLang="en-US"/>
          </a:p>
          <a:p>
            <a:pPr lvl="1"/>
            <a:r>
              <a:rPr lang="zh-CN" altLang="en-US"/>
              <a:t>社区规模越大，原厂参与必然越低</a:t>
            </a:r>
            <a:endParaRPr lang="zh-CN" altLang="en-US"/>
          </a:p>
          <a:p>
            <a:pPr lvl="1"/>
            <a:r>
              <a:rPr lang="zh-CN" altLang="en-US"/>
              <a:t>龙架构要更好发展，必然需求对原厂参与要求更低的工作模式</a:t>
            </a:r>
            <a:endParaRPr lang="zh-CN" altLang="en-US"/>
          </a:p>
          <a:p>
            <a:pPr lvl="2"/>
            <a:r>
              <a:rPr lang="zh-CN" altLang="en-US"/>
              <a:t>原厂作为单一组织，本身</a:t>
            </a:r>
            <a:r>
              <a:rPr lang="en-US" altLang="zh-CN"/>
              <a:t> scale </a:t>
            </a:r>
            <a:r>
              <a:rPr lang="zh-CN" altLang="en-US"/>
              <a:t>的难度高</a:t>
            </a:r>
            <a:endParaRPr lang="zh-CN" altLang="en-US"/>
          </a:p>
          <a:p>
            <a:pPr lvl="2"/>
            <a:r>
              <a:rPr lang="zh-CN" altLang="en-US" strike="sngStrike">
                <a:solidFill>
                  <a:schemeClr val="tx1">
                    <a:lumMod val="95000"/>
                    <a:lumOff val="5000"/>
                  </a:schemeClr>
                </a:solidFill>
                <a:uFillTx/>
              </a:rPr>
              <a:t>社区只需要有共识就好，原厂作为公司要考虑的就多了</a:t>
            </a:r>
            <a:endParaRPr lang="zh-CN" altLang="en-US" strike="sngStrike">
              <a:solidFill>
                <a:schemeClr val="tx1">
                  <a:lumMod val="95000"/>
                  <a:lumOff val="5000"/>
                </a:schemeClr>
              </a:solidFill>
              <a:uFillTx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1113790" y="1206500"/>
            <a:ext cx="4908550" cy="4104005"/>
          </a:xfrm>
        </p:spPr>
        <p:txBody>
          <a:bodyPr/>
          <a:p>
            <a:r>
              <a:rPr lang="zh-CN" altLang="en-US">
                <a:sym typeface="+mn-ea"/>
              </a:rPr>
              <a:t>在当下的十字路口，我们需要认真对待</a:t>
            </a:r>
            <a:br>
              <a:rPr lang="zh-CN" altLang="en-US">
                <a:sym typeface="+mn-ea"/>
              </a:rPr>
            </a:br>
            <a:r>
              <a:rPr lang="zh-CN" altLang="en-US">
                <a:sym typeface="+mn-ea"/>
              </a:rPr>
              <a:t>龙架构生态工作的</a:t>
            </a:r>
            <a:r>
              <a:rPr lang="zh-CN" altLang="en-US">
                <a:latin typeface="MiSans Heavy" charset="-122"/>
                <a:ea typeface="MiSans Heavy" charset="-122"/>
                <a:sym typeface="+mn-ea"/>
              </a:rPr>
              <a:t>第三方</a:t>
            </a:r>
            <a:r>
              <a:rPr lang="zh-CN" altLang="en-US">
                <a:sym typeface="+mn-ea"/>
              </a:rPr>
              <a:t>参与问题。</a:t>
            </a:r>
            <a:endParaRPr lang="en-US" altLang="zh-CN">
              <a:sym typeface="+mn-ea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p>
            <a:r>
              <a:rPr lang="zh-CN" altLang="en-US"/>
              <a:t>我对龙架构生态的个人</a:t>
            </a:r>
            <a:r>
              <a:rPr lang="zh-CN" altLang="en-US" strike="sngStrike">
                <a:solidFill>
                  <a:schemeClr val="tx1">
                    <a:lumMod val="95000"/>
                    <a:lumOff val="5000"/>
                  </a:schemeClr>
                </a:solidFill>
                <a:uFillTx/>
                <a:sym typeface="+mn-ea"/>
              </a:rPr>
              <a:t>暴论</a:t>
            </a:r>
            <a:r>
              <a:rPr lang="zh-CN" altLang="en-US">
                <a:sym typeface="+mn-ea"/>
              </a:rPr>
              <a:t>定位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99795" y="1800225"/>
            <a:ext cx="8947785" cy="4500245"/>
          </a:xfrm>
        </p:spPr>
        <p:txBody>
          <a:bodyPr/>
          <a:p>
            <a:r>
              <a:rPr lang="zh-CN" altLang="en-US"/>
              <a:t>如果您作为个体或组织</a:t>
            </a:r>
            <a:endParaRPr lang="zh-CN" altLang="en-US"/>
          </a:p>
          <a:p>
            <a:pPr lvl="1"/>
            <a:r>
              <a:rPr lang="zh-CN" altLang="en-US"/>
              <a:t>自认</a:t>
            </a:r>
            <a:r>
              <a:rPr lang="zh-CN" altLang="en-US">
                <a:latin typeface="MiSans Heavy" charset="-122"/>
                <a:ea typeface="MiSans Heavy" charset="-122"/>
              </a:rPr>
              <a:t>「草根」</a:t>
            </a:r>
            <a:endParaRPr lang="zh-CN" altLang="en-US"/>
          </a:p>
          <a:p>
            <a:pPr lvl="1"/>
            <a:r>
              <a:rPr lang="zh-CN" altLang="en-US"/>
              <a:t>不希望给大公司打白工</a:t>
            </a:r>
            <a:endParaRPr lang="zh-CN" altLang="en-US"/>
          </a:p>
          <a:p>
            <a:r>
              <a:rPr lang="zh-CN" altLang="en-US"/>
              <a:t>那么您更加需要利用</a:t>
            </a:r>
            <a:r>
              <a:rPr lang="zh-CN" altLang="en-US">
                <a:latin typeface="MiSans Heavy" charset="-122"/>
                <a:ea typeface="MiSans Heavy" charset="-122"/>
              </a:rPr>
              <a:t>不对称影响力</a:t>
            </a:r>
            <a:r>
              <a:rPr lang="en-US" altLang="zh-CN">
                <a:latin typeface="MiSans Heavy" charset="-122"/>
                <a:ea typeface="MiSans Heavy" charset="-122"/>
              </a:rPr>
              <a:t> </a:t>
            </a:r>
            <a:r>
              <a:rPr lang="en-US" altLang="zh-CN"/>
              <a:t>/ </a:t>
            </a:r>
            <a:r>
              <a:rPr lang="zh-CN" altLang="en-US">
                <a:latin typeface="MiSans Heavy" charset="-122"/>
                <a:ea typeface="MiSans Heavy" charset="-122"/>
              </a:rPr>
              <a:t>杠杆</a:t>
            </a:r>
            <a:endParaRPr lang="zh-CN" altLang="en-US"/>
          </a:p>
          <a:p>
            <a:pPr lvl="1"/>
            <a:r>
              <a:rPr lang="zh-CN" altLang="en-US"/>
              <a:t>借助一股您认同的更大力量，撬动您本无法撬动的资源</a:t>
            </a:r>
            <a:endParaRPr lang="zh-CN" altLang="en-US"/>
          </a:p>
          <a:p>
            <a:pPr lvl="1"/>
            <a:r>
              <a:rPr lang="zh-CN" altLang="en-US"/>
              <a:t>做好了：时代弄潮儿</a:t>
            </a:r>
            <a:r>
              <a:rPr lang="en-US" altLang="zh-CN"/>
              <a:t> /</a:t>
            </a:r>
            <a:r>
              <a:rPr lang="zh-CN" altLang="en-US"/>
              <a:t>「空手套白狼」</a:t>
            </a:r>
            <a:r>
              <a:rPr lang="en-US" altLang="zh-CN"/>
              <a:t>/ </a:t>
            </a:r>
            <a:r>
              <a:rPr lang="zh-CN" altLang="en-US"/>
              <a:t>淘得第一桶金</a:t>
            </a:r>
            <a:endParaRPr lang="zh-CN" altLang="en-US"/>
          </a:p>
          <a:p>
            <a:pPr lvl="1"/>
            <a:r>
              <a:rPr lang="zh-CN" altLang="en-US"/>
              <a:t>做不好：「挟天子以令诸侯」</a:t>
            </a:r>
            <a:endParaRPr lang="zh-CN" altLang="en-US"/>
          </a:p>
          <a:p>
            <a:pPr lvl="0"/>
            <a:r>
              <a:rPr lang="zh-CN" altLang="en-US"/>
              <a:t>龙芯</a:t>
            </a:r>
            <a:r>
              <a:rPr lang="en-US" altLang="zh-CN"/>
              <a:t>/LoongArch </a:t>
            </a:r>
            <a:r>
              <a:rPr lang="zh-CN" altLang="en-US"/>
              <a:t>是当下最适合中国</a:t>
            </a:r>
            <a:r>
              <a:rPr lang="zh-CN" altLang="en-US"/>
              <a:t>宝宝体质的选择</a:t>
            </a:r>
            <a:endParaRPr lang="en-US" altLang="zh-CN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p>
            <a:r>
              <a:rPr lang="zh-CN" altLang="en-US"/>
              <a:t>为什么呢？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99795" y="1800225"/>
            <a:ext cx="9859010" cy="4500245"/>
          </a:xfrm>
        </p:spPr>
        <p:txBody>
          <a:bodyPr/>
          <a:p>
            <a:r>
              <a:rPr lang="zh-CN" altLang="en-US"/>
              <a:t>厂商控制力：一把双刃剑</a:t>
            </a:r>
            <a:endParaRPr lang="zh-CN" altLang="en-US"/>
          </a:p>
          <a:p>
            <a:pPr lvl="1"/>
            <a:r>
              <a:rPr lang="zh-CN" altLang="en-US"/>
              <a:t>集中决策体制</a:t>
            </a:r>
            <a:r>
              <a:rPr lang="en-US" altLang="zh-CN"/>
              <a:t> </a:t>
            </a:r>
            <a:r>
              <a:rPr lang="zh-CN" altLang="en-US"/>
              <a:t>与</a:t>
            </a:r>
            <a:r>
              <a:rPr lang="en-US" altLang="zh-CN"/>
              <a:t> </a:t>
            </a:r>
            <a:r>
              <a:rPr lang="zh-CN" altLang="en-US"/>
              <a:t>鼓励创新</a:t>
            </a:r>
            <a:r>
              <a:rPr lang="en-US" altLang="zh-CN"/>
              <a:t>/</a:t>
            </a:r>
            <a:r>
              <a:rPr lang="zh-CN" altLang="en-US"/>
              <a:t>差异化竞争</a:t>
            </a:r>
            <a:r>
              <a:rPr lang="en-US" altLang="zh-CN"/>
              <a:t> </a:t>
            </a:r>
            <a:r>
              <a:rPr lang="zh-CN" altLang="en-US"/>
              <a:t>是否不可兼得？</a:t>
            </a:r>
            <a:endParaRPr lang="zh-CN" altLang="en-US"/>
          </a:p>
          <a:p>
            <a:pPr lvl="0"/>
            <a:r>
              <a:rPr lang="zh-CN" altLang="en-US"/>
              <a:t>传统</a:t>
            </a:r>
            <a:r>
              <a:rPr lang="en-US" altLang="zh-CN"/>
              <a:t> copyright vs copyleft</a:t>
            </a:r>
            <a:r>
              <a:rPr lang="zh-CN" altLang="en-US"/>
              <a:t>：确保权利被</a:t>
            </a:r>
            <a:r>
              <a:rPr lang="zh-CN" altLang="en-US">
                <a:latin typeface="MiSans Heavy" charset="-122"/>
                <a:ea typeface="MiSans Heavy" charset="-122"/>
              </a:rPr>
              <a:t>授予</a:t>
            </a:r>
            <a:r>
              <a:rPr lang="zh-CN" altLang="en-US"/>
              <a:t>而非限制</a:t>
            </a:r>
            <a:endParaRPr lang="zh-CN" altLang="en-US"/>
          </a:p>
          <a:p>
            <a:pPr lvl="1"/>
            <a:r>
              <a:rPr lang="zh-CN" altLang="en-US"/>
              <a:t>龙芯于</a:t>
            </a:r>
            <a:r>
              <a:rPr lang="en-US" altLang="zh-CN"/>
              <a:t> 2023.11.28 </a:t>
            </a:r>
            <a:r>
              <a:rPr lang="zh-CN" altLang="en-US"/>
              <a:t>声称的</a:t>
            </a:r>
            <a:r>
              <a:rPr lang="en-US" altLang="zh-CN"/>
              <a:t> LoongArch </a:t>
            </a:r>
            <a:r>
              <a:rPr lang="zh-CN" altLang="en-US"/>
              <a:t>授权模式将</a:t>
            </a:r>
            <a:r>
              <a:rPr lang="zh-CN" altLang="en-US">
                <a:latin typeface="MiSans Heavy" charset="-122"/>
                <a:ea typeface="MiSans Heavy" charset="-122"/>
              </a:rPr>
              <a:t>强制沟通发生</a:t>
            </a:r>
            <a:endParaRPr lang="zh-CN" altLang="en-US" sz="1800"/>
          </a:p>
          <a:p>
            <a:pPr lvl="0"/>
            <a:r>
              <a:rPr lang="zh-CN" altLang="en-US"/>
              <a:t>作为商业主体的龙芯</a:t>
            </a:r>
            <a:r>
              <a:rPr lang="en-US" altLang="zh-CN"/>
              <a:t>……</a:t>
            </a:r>
            <a:endParaRPr lang="en-US" altLang="zh-CN"/>
          </a:p>
          <a:p>
            <a:pPr lvl="1"/>
            <a:r>
              <a:rPr lang="zh-CN" altLang="en-US">
                <a:sym typeface="+mn-ea"/>
              </a:rPr>
              <a:t>虽然规模小，但有一定非市场因素保证其存续</a:t>
            </a:r>
            <a:endParaRPr lang="zh-CN" altLang="en-US"/>
          </a:p>
          <a:p>
            <a:pPr lvl="1"/>
            <a:r>
              <a:rPr lang="zh-CN" altLang="en-US"/>
              <a:t>由于规模小，在其力所不能及的角落客观上</a:t>
            </a:r>
            <a:r>
              <a:rPr lang="zh-CN" altLang="en-US">
                <a:latin typeface="MiSans Heavy" charset="-122"/>
                <a:ea typeface="MiSans Heavy" charset="-122"/>
              </a:rPr>
              <a:t>需要依赖社区</a:t>
            </a:r>
            <a:r>
              <a:rPr lang="zh-CN" altLang="en-US"/>
              <a:t>力量</a:t>
            </a:r>
            <a:endParaRPr lang="zh-CN" altLang="en-US"/>
          </a:p>
          <a:p>
            <a:pPr lvl="1"/>
            <a:r>
              <a:rPr lang="zh-CN" altLang="en-US" sz="2400"/>
              <a:t>但是</a:t>
            </a:r>
            <a:r>
              <a:rPr lang="en-US" altLang="zh-CN" sz="2400"/>
              <a:t> IT </a:t>
            </a:r>
            <a:r>
              <a:rPr lang="zh-CN" altLang="en-US" sz="2400"/>
              <a:t>领域的需求存在</a:t>
            </a:r>
            <a:r>
              <a:rPr lang="zh-CN" altLang="en-US" sz="2400">
                <a:latin typeface="MiSans Heavy" charset="-122"/>
                <a:ea typeface="MiSans Heavy" charset="-122"/>
              </a:rPr>
              <a:t>长尾效应</a:t>
            </a:r>
            <a:r>
              <a:rPr lang="zh-CN" altLang="en-US" sz="2400"/>
              <a:t>！「角落」数量接近无穷</a:t>
            </a:r>
            <a:endParaRPr lang="zh-CN" altLang="en-US" sz="2400"/>
          </a:p>
          <a:p>
            <a:pPr lvl="1"/>
            <a:r>
              <a:rPr lang="zh-CN" altLang="en-US" strike="sngStrike">
                <a:solidFill>
                  <a:schemeClr val="tx1">
                    <a:lumMod val="95000"/>
                    <a:lumOff val="5000"/>
                  </a:schemeClr>
                </a:solidFill>
                <a:uFillTx/>
              </a:rPr>
              <a:t>即便你给它打白工了，因为是小公司，「失却感」相对更轻</a:t>
            </a:r>
            <a:endParaRPr lang="zh-CN" altLang="en-US" strike="sngStrike">
              <a:solidFill>
                <a:schemeClr val="tx1">
                  <a:lumMod val="95000"/>
                  <a:lumOff val="5000"/>
                </a:schemeClr>
              </a:solidFill>
              <a:uFillTx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p>
            <a:r>
              <a:rPr lang="zh-CN" altLang="en-US"/>
              <a:t>如果一切顺利的话</a:t>
            </a:r>
            <a:r>
              <a:rPr altLang="zh-CN"/>
              <a:t>……</a:t>
            </a:r>
            <a:endParaRPr altLang="zh-C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99795" y="1800225"/>
            <a:ext cx="9859010" cy="4500245"/>
          </a:xfrm>
        </p:spPr>
        <p:txBody>
          <a:bodyPr/>
          <a:p>
            <a:r>
              <a:rPr lang="zh-CN" altLang="en-US" sz="2800">
                <a:latin typeface="MiSans Heavy" charset="-122"/>
                <a:ea typeface="MiSans Heavy" charset="-122"/>
                <a:sym typeface="+mn-ea"/>
              </a:rPr>
              <a:t>平等参与</a:t>
            </a:r>
            <a:endParaRPr lang="zh-CN" altLang="en-US" sz="2800"/>
          </a:p>
          <a:p>
            <a:pPr lvl="1"/>
            <a:r>
              <a:rPr lang="zh-CN" altLang="en-US" sz="2800">
                <a:sym typeface="+mn-ea"/>
              </a:rPr>
              <a:t>「屹立于世界</a:t>
            </a:r>
            <a:r>
              <a:rPr lang="en-US" altLang="zh-CN" sz="2800">
                <a:sym typeface="+mn-ea"/>
              </a:rPr>
              <a:t> ISA </a:t>
            </a:r>
            <a:r>
              <a:rPr lang="zh-CN" altLang="en-US" sz="2800">
                <a:sym typeface="+mn-ea"/>
              </a:rPr>
              <a:t>之林」</a:t>
            </a:r>
            <a:endParaRPr lang="zh-CN" altLang="en-US" sz="2800">
              <a:sym typeface="+mn-ea"/>
            </a:endParaRPr>
          </a:p>
          <a:p>
            <a:pPr lvl="1"/>
            <a:r>
              <a:rPr lang="zh-CN" altLang="en-US" sz="2800" strike="sngStrike">
                <a:uFillTx/>
                <a:sym typeface="+mn-ea"/>
              </a:rPr>
              <a:t>可以少写英语小作文</a:t>
            </a:r>
            <a:endParaRPr lang="en-US" altLang="zh-CN"/>
          </a:p>
          <a:p>
            <a:r>
              <a:rPr lang="en-US" altLang="zh-CN"/>
              <a:t>LoongArch </a:t>
            </a:r>
            <a:r>
              <a:rPr lang="zh-CN" altLang="en-US"/>
              <a:t>生态的</a:t>
            </a:r>
            <a:r>
              <a:rPr lang="zh-CN" altLang="en-US">
                <a:latin typeface="MiSans Heavy" charset="-122"/>
                <a:ea typeface="MiSans Heavy" charset="-122"/>
              </a:rPr>
              <a:t>新陈代谢</a:t>
            </a:r>
            <a:r>
              <a:rPr lang="zh-CN" altLang="en-US"/>
              <a:t>将更快</a:t>
            </a:r>
            <a:endParaRPr lang="zh-CN" altLang="en-US"/>
          </a:p>
          <a:p>
            <a:pPr lvl="1"/>
            <a:r>
              <a:rPr lang="zh-CN" altLang="en-US"/>
              <a:t>且背靠稳固的行业力量</a:t>
            </a:r>
            <a:endParaRPr lang="zh-CN" altLang="en-US"/>
          </a:p>
          <a:p>
            <a:r>
              <a:rPr lang="zh-CN" altLang="en-US"/>
              <a:t>无数人将受益于</a:t>
            </a:r>
            <a:r>
              <a:rPr lang="en-US" altLang="zh-CN"/>
              <a:t> LoongArch </a:t>
            </a:r>
            <a:r>
              <a:rPr lang="zh-CN" altLang="en-US"/>
              <a:t>新世界的</a:t>
            </a:r>
            <a:r>
              <a:rPr lang="zh-CN" altLang="en-US">
                <a:latin typeface="MiSans Heavy" charset="-122"/>
                <a:ea typeface="MiSans Heavy" charset="-122"/>
              </a:rPr>
              <a:t>超高版本基线</a:t>
            </a:r>
            <a:endParaRPr lang="zh-CN" altLang="en-US" strike="sngStrike">
              <a:solidFill>
                <a:schemeClr val="tx1">
                  <a:lumMod val="95000"/>
                  <a:lumOff val="5000"/>
                </a:schemeClr>
              </a:solidFill>
              <a:uFillTx/>
              <a:latin typeface="MiSans Heavy" charset="-122"/>
              <a:ea typeface="MiSans Heavy" charset="-122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p>
            <a:r>
              <a:rPr lang="zh-CN" altLang="en-US"/>
              <a:t>难以苟同，这是一厢情愿！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99795" y="1800225"/>
            <a:ext cx="8867775" cy="4500245"/>
          </a:xfrm>
        </p:spPr>
        <p:txBody>
          <a:bodyPr/>
          <a:p>
            <a:r>
              <a:rPr lang="zh-CN" altLang="en-US"/>
              <a:t>你说的有道理：目前公开信息显示并非如此</a:t>
            </a:r>
            <a:endParaRPr lang="zh-CN" altLang="en-US"/>
          </a:p>
          <a:p>
            <a:pPr lvl="1"/>
            <a:r>
              <a:rPr lang="zh-CN" altLang="en-US">
                <a:sym typeface="+mn-ea"/>
              </a:rPr>
              <a:t>规范文档采用</a:t>
            </a:r>
            <a:r>
              <a:rPr lang="en-US" altLang="zh-CN">
                <a:sym typeface="+mn-ea"/>
              </a:rPr>
              <a:t> CC-BY</a:t>
            </a:r>
            <a:r>
              <a:rPr lang="en-US" altLang="zh-CN">
                <a:latin typeface="MiSans Heavy" charset="-122"/>
                <a:ea typeface="MiSans Heavy" charset="-122"/>
                <a:sym typeface="+mn-ea"/>
              </a:rPr>
              <a:t>-NC</a:t>
            </a:r>
            <a:r>
              <a:rPr lang="en-US" altLang="zh-CN">
                <a:solidFill>
                  <a:srgbClr val="C00000"/>
                </a:solidFill>
                <a:latin typeface="MiSans Heavy" charset="-122"/>
                <a:ea typeface="MiSans Heavy" charset="-122"/>
                <a:sym typeface="+mn-ea"/>
              </a:rPr>
              <a:t>-ND</a:t>
            </a:r>
            <a:r>
              <a:rPr lang="en-US" altLang="zh-CN">
                <a:sym typeface="+mn-ea"/>
              </a:rPr>
              <a:t> </a:t>
            </a:r>
            <a:r>
              <a:rPr lang="zh-CN" altLang="en-US">
                <a:sym typeface="+mn-ea"/>
              </a:rPr>
              <a:t>许可</a:t>
            </a:r>
            <a:endParaRPr lang="zh-CN" altLang="en-US">
              <a:sym typeface="+mn-ea"/>
            </a:endParaRPr>
          </a:p>
          <a:p>
            <a:pPr lvl="1"/>
            <a:r>
              <a:rPr lang="zh-CN" altLang="en-US">
                <a:sym typeface="+mn-ea"/>
              </a:rPr>
              <a:t>芯片文档所有权利保留</a:t>
            </a:r>
            <a:endParaRPr lang="zh-CN" altLang="en-US"/>
          </a:p>
          <a:p>
            <a:pPr lvl="1"/>
            <a:r>
              <a:rPr lang="zh-CN" altLang="en-US"/>
              <a:t>有拒绝社区提议，甚至出尔反尔的先例</a:t>
            </a:r>
            <a:endParaRPr lang="zh-CN" altLang="en-US"/>
          </a:p>
          <a:p>
            <a:pPr lvl="2"/>
            <a:r>
              <a:rPr lang="zh-CN" altLang="en-US"/>
              <a:t>故意将</a:t>
            </a:r>
            <a:r>
              <a:rPr lang="en-US" altLang="zh-CN"/>
              <a:t> LoongArch-Documentation </a:t>
            </a:r>
            <a:r>
              <a:rPr lang="zh-CN" altLang="en-US"/>
              <a:t>仓库设为「归档」</a:t>
            </a:r>
            <a:endParaRPr lang="zh-CN" altLang="en-US"/>
          </a:p>
          <a:p>
            <a:pPr lvl="2"/>
            <a:r>
              <a:rPr lang="zh-CN" altLang="en-US"/>
              <a:t>为处理内部流程瑕疵，推翻社区共识：</a:t>
            </a:r>
            <a:r>
              <a:rPr lang="en-US" altLang="zh-CN">
                <a:hlinkClick r:id="rId1" action="ppaction://hlinkfile"/>
              </a:rPr>
              <a:t>multiarch </a:t>
            </a:r>
            <a:r>
              <a:rPr lang="zh-CN" altLang="en-US">
                <a:hlinkClick r:id="rId1" action="ppaction://hlinkfile"/>
              </a:rPr>
              <a:t>标识符</a:t>
            </a:r>
            <a:endParaRPr lang="zh-CN" altLang="en-US">
              <a:hlinkClick r:id="rId1" action="ppaction://hlinkfile"/>
            </a:endParaRPr>
          </a:p>
          <a:p>
            <a:pPr lvl="1"/>
            <a:r>
              <a:rPr lang="en-US" altLang="zh-CN"/>
              <a:t>LoongArch </a:t>
            </a:r>
            <a:r>
              <a:rPr lang="zh-CN" altLang="en-US"/>
              <a:t>存在标准必要专利，但未见专利许可</a:t>
            </a:r>
            <a:endParaRPr lang="zh-CN" altLang="en-US"/>
          </a:p>
          <a:p>
            <a:pPr lvl="2"/>
            <a:r>
              <a:rPr lang="en-US" altLang="zh-CN"/>
              <a:t>more on this later</a:t>
            </a:r>
            <a:endParaRPr lang="en-US" altLang="zh-CN"/>
          </a:p>
          <a:p>
            <a:pPr lvl="0"/>
            <a:r>
              <a:rPr lang="zh-CN" altLang="en-US"/>
              <a:t>先把这些放一边</a:t>
            </a:r>
            <a:r>
              <a:rPr lang="zh-CN" altLang="en-US" sz="2000"/>
              <a:t>儿</a:t>
            </a:r>
            <a:r>
              <a:rPr lang="zh-CN" altLang="en-US"/>
              <a:t>：无论他者如何，做好自己是前提</a:t>
            </a:r>
            <a:endParaRPr lang="zh-CN" alt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p>
            <a:r>
              <a:rPr lang="zh-CN" altLang="en-US"/>
              <a:t>「第三方」龙架构生态特殊在哪</a:t>
            </a:r>
            <a:r>
              <a:rPr lang="zh-CN" altLang="en-US" sz="3110"/>
              <a:t>儿</a:t>
            </a:r>
            <a:r>
              <a:rPr lang="zh-CN" altLang="en-US"/>
              <a:t>？</a:t>
            </a:r>
            <a:endParaRPr lang="zh-CN" altLang="en-US"/>
          </a:p>
        </p:txBody>
      </p:sp>
      <p:sp>
        <p:nvSpPr>
          <p:cNvPr id="7" name="Content Placeholder 6"/>
          <p:cNvSpPr/>
          <p:nvPr>
            <p:ph idx="1"/>
          </p:nvPr>
        </p:nvSpPr>
        <p:spPr>
          <a:xfrm>
            <a:off x="899795" y="1800225"/>
            <a:ext cx="8806815" cy="4500245"/>
          </a:xfrm>
        </p:spPr>
        <p:txBody>
          <a:bodyPr/>
          <a:p>
            <a:r>
              <a:rPr lang="zh-CN" altLang="en-US"/>
              <a:t>是龙架构体系下的工作，</a:t>
            </a:r>
            <a:r>
              <a:rPr lang="zh-CN" altLang="en-US">
                <a:sym typeface="+mn-ea"/>
              </a:rPr>
              <a:t>必然</a:t>
            </a:r>
            <a:r>
              <a:rPr lang="zh-CN" altLang="en-US" spc="-600">
                <a:solidFill>
                  <a:schemeClr val="tx1">
                    <a:lumMod val="95000"/>
                    <a:lumOff val="5000"/>
                  </a:schemeClr>
                </a:solidFill>
                <a:uFillTx/>
                <a:latin typeface="Smiley Sans Oblique" charset="-122"/>
                <a:ea typeface="Smiley Sans Oblique" charset="-122"/>
                <a:sym typeface="+mn-ea"/>
              </a:rPr>
              <a:t>有助于</a:t>
            </a:r>
            <a:r>
              <a:rPr lang="zh-CN" altLang="en-US">
                <a:sym typeface="+mn-ea"/>
              </a:rPr>
              <a:t>龙架构的推广</a:t>
            </a:r>
            <a:endParaRPr lang="zh-CN" altLang="en-US">
              <a:sym typeface="+mn-ea"/>
            </a:endParaRPr>
          </a:p>
          <a:p>
            <a:pPr lvl="1"/>
            <a:r>
              <a:rPr lang="zh-CN" altLang="en-US"/>
              <a:t>市场份额（</a:t>
            </a:r>
            <a:r>
              <a:rPr lang="en-US" altLang="zh-CN"/>
              <a:t>marketshare</a:t>
            </a:r>
            <a:r>
              <a:rPr lang="zh-CN" altLang="en-US"/>
              <a:t>）</a:t>
            </a:r>
            <a:r>
              <a:rPr lang="en-US" altLang="zh-CN"/>
              <a:t>/ </a:t>
            </a:r>
            <a:r>
              <a:rPr lang="zh-CN" altLang="en-US">
                <a:latin typeface="MiSans Heavy" charset="-122"/>
                <a:ea typeface="MiSans Heavy" charset="-122"/>
              </a:rPr>
              <a:t>心智</a:t>
            </a:r>
            <a:r>
              <a:rPr lang="zh-CN" altLang="en-US"/>
              <a:t>份额（</a:t>
            </a:r>
            <a:r>
              <a:rPr lang="en-US" altLang="zh-CN">
                <a:latin typeface="MiSans Latin Heavy" charset="0"/>
                <a:cs typeface="MiSans Latin Heavy" charset="0"/>
              </a:rPr>
              <a:t>mind</a:t>
            </a:r>
            <a:r>
              <a:rPr lang="en-US" altLang="zh-CN"/>
              <a:t>share</a:t>
            </a:r>
            <a:r>
              <a:rPr lang="zh-CN" altLang="en-US"/>
              <a:t>）</a:t>
            </a:r>
            <a:endParaRPr lang="zh-CN" altLang="en-US"/>
          </a:p>
          <a:p>
            <a:r>
              <a:rPr lang="zh-CN" altLang="en-US"/>
              <a:t>但是</a:t>
            </a:r>
            <a:endParaRPr lang="zh-CN" altLang="en-US"/>
          </a:p>
          <a:p>
            <a:pPr lvl="1"/>
            <a:r>
              <a:rPr lang="zh-CN" altLang="en-US"/>
              <a:t>非由第一方推动，少或者无第一方参与甚至知情</a:t>
            </a:r>
            <a:endParaRPr lang="zh-CN" altLang="en-US"/>
          </a:p>
          <a:p>
            <a:pPr lvl="2"/>
            <a:r>
              <a:rPr lang="zh-CN" altLang="en-US"/>
              <a:t>不必然共享其愿景、执行路线</a:t>
            </a:r>
            <a:endParaRPr lang="zh-CN" altLang="en-US"/>
          </a:p>
          <a:p>
            <a:pPr lvl="1"/>
            <a:r>
              <a:rPr lang="zh-CN" altLang="en-US"/>
              <a:t>非必然与第一方</a:t>
            </a:r>
            <a:r>
              <a:rPr lang="zh-CN" altLang="en-US">
                <a:latin typeface="MiSans Heavy" charset="-122"/>
                <a:ea typeface="MiSans Heavy" charset="-122"/>
              </a:rPr>
              <a:t>利益</a:t>
            </a:r>
            <a:r>
              <a:rPr lang="zh-CN" altLang="en-US"/>
              <a:t>始终正相关</a:t>
            </a:r>
            <a:endParaRPr lang="zh-CN" altLang="en-US"/>
          </a:p>
          <a:p>
            <a:pPr lvl="2"/>
            <a:r>
              <a:rPr lang="zh-CN" altLang="en-US"/>
              <a:t>短期</a:t>
            </a:r>
            <a:r>
              <a:rPr lang="en-US" altLang="zh-CN"/>
              <a:t>/</a:t>
            </a:r>
            <a:r>
              <a:rPr lang="zh-CN" altLang="en-US"/>
              <a:t>内部利益</a:t>
            </a:r>
            <a:r>
              <a:rPr lang="en-US" altLang="zh-CN"/>
              <a:t> vs </a:t>
            </a:r>
            <a:r>
              <a:rPr lang="zh-CN" altLang="en-US"/>
              <a:t>长期</a:t>
            </a:r>
            <a:r>
              <a:rPr lang="en-US" altLang="zh-CN"/>
              <a:t>/</a:t>
            </a:r>
            <a:r>
              <a:rPr lang="zh-CN" altLang="en-US"/>
              <a:t>全局利益</a:t>
            </a:r>
            <a:r>
              <a:rPr lang="en-US" altLang="zh-CN"/>
              <a:t> e.g. </a:t>
            </a:r>
            <a:r>
              <a:rPr lang="zh-CN" altLang="en-US"/>
              <a:t>显然由</a:t>
            </a:r>
            <a:r>
              <a:rPr lang="en-US" altLang="zh-CN"/>
              <a:t> KPI </a:t>
            </a:r>
            <a:r>
              <a:rPr lang="zh-CN" altLang="en-US"/>
              <a:t>引发的矛盾冲突</a:t>
            </a:r>
            <a:endParaRPr lang="zh-CN" altLang="en-US"/>
          </a:p>
          <a:p>
            <a:pPr lvl="2"/>
            <a:r>
              <a:rPr lang="zh-CN" altLang="en-US"/>
              <a:t>损益难以量化</a:t>
            </a:r>
            <a:r>
              <a:rPr lang="en-US" altLang="zh-CN"/>
              <a:t> e.g. </a:t>
            </a:r>
            <a:r>
              <a:rPr lang="zh-CN" altLang="en-US"/>
              <a:t>品牌价值</a:t>
            </a:r>
            <a:r>
              <a:rPr lang="en-US" altLang="zh-CN"/>
              <a:t>/</a:t>
            </a:r>
            <a:r>
              <a:rPr lang="zh-CN" altLang="en-US"/>
              <a:t>社区认同能当饭吃吗？</a:t>
            </a:r>
            <a:endParaRPr lang="zh-CN" altLang="en-US"/>
          </a:p>
          <a:p>
            <a:pPr lvl="2"/>
            <a:r>
              <a:rPr lang="zh-CN" altLang="en-US"/>
              <a:t>判断标准或价值观不同</a:t>
            </a:r>
            <a:r>
              <a:rPr lang="en-US" altLang="zh-CN"/>
              <a:t> e.g. </a:t>
            </a:r>
            <a:r>
              <a:rPr lang="zh-CN" altLang="en-US"/>
              <a:t>我不认为</a:t>
            </a:r>
            <a:r>
              <a:rPr lang="en-US" altLang="zh-CN"/>
              <a:t> XX </a:t>
            </a:r>
            <a:r>
              <a:rPr lang="zh-CN" altLang="en-US"/>
              <a:t>就有多好</a:t>
            </a:r>
            <a:endParaRPr lang="zh-CN" alt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9795" y="720090"/>
            <a:ext cx="9867900" cy="791845"/>
          </a:xfrm>
        </p:spPr>
        <p:txBody>
          <a:bodyPr>
            <a:normAutofit fontScale="90000"/>
          </a:bodyPr>
          <a:p>
            <a:r>
              <a:rPr lang="zh-CN" altLang="en-US">
                <a:sym typeface="+mn-ea"/>
              </a:rPr>
              <a:t>龙架构生态的第三方参与者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99795" y="1800225"/>
            <a:ext cx="8846185" cy="4500245"/>
          </a:xfrm>
        </p:spPr>
        <p:txBody>
          <a:bodyPr/>
          <a:p>
            <a:r>
              <a:rPr lang="zh-CN" altLang="en-US"/>
              <a:t>都是些什么人？</a:t>
            </a:r>
            <a:endParaRPr lang="zh-CN" altLang="en-US"/>
          </a:p>
          <a:p>
            <a:r>
              <a:rPr lang="zh-CN" altLang="en-US"/>
              <a:t>采用</a:t>
            </a:r>
            <a:r>
              <a:rPr lang="zh-CN" altLang="en-US" strike="sngStrike">
                <a:solidFill>
                  <a:schemeClr val="tx1">
                    <a:lumMod val="95000"/>
                    <a:lumOff val="5000"/>
                  </a:schemeClr>
                </a:solidFill>
                <a:uFillTx/>
              </a:rPr>
              <a:t>烂大街的</a:t>
            </a:r>
            <a:r>
              <a:rPr lang="en-US" altLang="zh-CN"/>
              <a:t> SWOT </a:t>
            </a:r>
            <a:r>
              <a:rPr lang="zh-CN" altLang="en-US"/>
              <a:t>分析法进行画像（</a:t>
            </a:r>
            <a:r>
              <a:rPr lang="en-US" altLang="zh-CN"/>
              <a:t>profiling</a:t>
            </a:r>
            <a:r>
              <a:rPr lang="zh-CN" altLang="en-US"/>
              <a:t>）</a:t>
            </a:r>
            <a:endParaRPr lang="zh-CN" altLang="en-US"/>
          </a:p>
        </p:txBody>
      </p:sp>
      <p:grpSp>
        <p:nvGrpSpPr>
          <p:cNvPr id="20" name="Group 19"/>
          <p:cNvGrpSpPr/>
          <p:nvPr/>
        </p:nvGrpSpPr>
        <p:grpSpPr>
          <a:xfrm>
            <a:off x="2228430" y="3010535"/>
            <a:ext cx="6980975" cy="3978910"/>
            <a:chOff x="1637" y="2384"/>
            <a:chExt cx="14691" cy="8373"/>
          </a:xfrm>
        </p:grpSpPr>
        <p:sp>
          <p:nvSpPr>
            <p:cNvPr id="5" name="Rectangles 4"/>
            <p:cNvSpPr/>
            <p:nvPr/>
          </p:nvSpPr>
          <p:spPr>
            <a:xfrm>
              <a:off x="2720" y="2412"/>
              <a:ext cx="6804" cy="8343"/>
            </a:xfrm>
            <a:prstGeom prst="rect">
              <a:avLst/>
            </a:prstGeom>
            <a:solidFill>
              <a:srgbClr val="8AE234">
                <a:alpha val="4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en-US"/>
            </a:p>
          </p:txBody>
        </p:sp>
        <p:sp>
          <p:nvSpPr>
            <p:cNvPr id="6" name="Rectangles 5"/>
            <p:cNvSpPr/>
            <p:nvPr/>
          </p:nvSpPr>
          <p:spPr>
            <a:xfrm>
              <a:off x="9524" y="2411"/>
              <a:ext cx="6804" cy="8345"/>
            </a:xfrm>
            <a:prstGeom prst="rect">
              <a:avLst/>
            </a:prstGeom>
            <a:solidFill>
              <a:srgbClr val="EF2929">
                <a:alpha val="4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en-US"/>
            </a:p>
          </p:txBody>
        </p:sp>
        <p:sp>
          <p:nvSpPr>
            <p:cNvPr id="7" name="Rectangles 6"/>
            <p:cNvSpPr/>
            <p:nvPr/>
          </p:nvSpPr>
          <p:spPr>
            <a:xfrm>
              <a:off x="1828" y="3303"/>
              <a:ext cx="14500" cy="3727"/>
            </a:xfrm>
            <a:prstGeom prst="rect">
              <a:avLst/>
            </a:prstGeom>
            <a:solidFill>
              <a:srgbClr val="FCE94F">
                <a:alpha val="4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en-US"/>
            </a:p>
          </p:txBody>
        </p:sp>
        <p:sp>
          <p:nvSpPr>
            <p:cNvPr id="8" name="Rectangles 7"/>
            <p:cNvSpPr/>
            <p:nvPr/>
          </p:nvSpPr>
          <p:spPr>
            <a:xfrm>
              <a:off x="1828" y="7030"/>
              <a:ext cx="14500" cy="3727"/>
            </a:xfrm>
            <a:prstGeom prst="rect">
              <a:avLst/>
            </a:prstGeom>
            <a:solidFill>
              <a:srgbClr val="729FCF">
                <a:alpha val="4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en-US"/>
            </a:p>
          </p:txBody>
        </p:sp>
        <p:sp>
          <p:nvSpPr>
            <p:cNvPr id="9" name="Text Box 8"/>
            <p:cNvSpPr txBox="1"/>
            <p:nvPr/>
          </p:nvSpPr>
          <p:spPr>
            <a:xfrm>
              <a:off x="1637" y="3828"/>
              <a:ext cx="1032" cy="2804"/>
            </a:xfrm>
            <a:prstGeom prst="rect">
              <a:avLst/>
            </a:prstGeom>
            <a:noFill/>
          </p:spPr>
          <p:txBody>
            <a:bodyPr vert="eaVert" wrap="square" rtlCol="0">
              <a:spAutoFit/>
            </a:bodyPr>
            <a:p>
              <a:r>
                <a:rPr lang="zh-CN" altLang="en-US" sz="2000">
                  <a:solidFill>
                    <a:schemeClr val="tx1">
                      <a:alpha val="50000"/>
                    </a:schemeClr>
                  </a:solidFill>
                  <a:latin typeface="MiSans Light" charset="-122"/>
                  <a:ea typeface="MiSans Light" charset="-122"/>
                </a:rPr>
                <a:t>内部因素</a:t>
              </a:r>
              <a:endParaRPr lang="zh-CN" altLang="en-US" sz="2000">
                <a:solidFill>
                  <a:schemeClr val="tx1">
                    <a:alpha val="50000"/>
                  </a:schemeClr>
                </a:solidFill>
                <a:latin typeface="MiSans Light" charset="-122"/>
                <a:ea typeface="MiSans Light" charset="-122"/>
              </a:endParaRPr>
            </a:p>
          </p:txBody>
        </p:sp>
        <p:sp>
          <p:nvSpPr>
            <p:cNvPr id="10" name="Text Box 9"/>
            <p:cNvSpPr txBox="1"/>
            <p:nvPr/>
          </p:nvSpPr>
          <p:spPr>
            <a:xfrm>
              <a:off x="1639" y="7767"/>
              <a:ext cx="1032" cy="2829"/>
            </a:xfrm>
            <a:prstGeom prst="rect">
              <a:avLst/>
            </a:prstGeom>
            <a:noFill/>
          </p:spPr>
          <p:txBody>
            <a:bodyPr vert="eaVert" wrap="square" rtlCol="0">
              <a:spAutoFit/>
            </a:bodyPr>
            <a:p>
              <a:r>
                <a:rPr lang="zh-CN" altLang="en-US" sz="2000">
                  <a:solidFill>
                    <a:schemeClr val="tx1">
                      <a:alpha val="50000"/>
                    </a:schemeClr>
                  </a:solidFill>
                  <a:latin typeface="MiSans Light" charset="-122"/>
                  <a:ea typeface="MiSans Light" charset="-122"/>
                  <a:sym typeface="+mn-ea"/>
                </a:rPr>
                <a:t>外部因素</a:t>
              </a:r>
              <a:endParaRPr lang="zh-CN" altLang="en-US" sz="2000">
                <a:solidFill>
                  <a:schemeClr val="tx1">
                    <a:alpha val="50000"/>
                  </a:schemeClr>
                </a:solidFill>
                <a:latin typeface="MiSans Light" charset="-122"/>
                <a:ea typeface="MiSans Light" charset="-122"/>
                <a:sym typeface="+mn-ea"/>
              </a:endParaRPr>
            </a:p>
          </p:txBody>
        </p:sp>
        <p:sp>
          <p:nvSpPr>
            <p:cNvPr id="11" name="Text Box 10"/>
            <p:cNvSpPr txBox="1"/>
            <p:nvPr/>
          </p:nvSpPr>
          <p:spPr>
            <a:xfrm>
              <a:off x="4649" y="2384"/>
              <a:ext cx="2894" cy="839"/>
            </a:xfrm>
            <a:prstGeom prst="rect">
              <a:avLst/>
            </a:prstGeom>
            <a:noFill/>
          </p:spPr>
          <p:txBody>
            <a:bodyPr vert="horz" wrap="square" rtlCol="0">
              <a:spAutoFit/>
            </a:bodyPr>
            <a:p>
              <a:r>
                <a:rPr lang="zh-CN" altLang="en-US" sz="2000">
                  <a:solidFill>
                    <a:schemeClr val="tx1">
                      <a:alpha val="50000"/>
                    </a:schemeClr>
                  </a:solidFill>
                  <a:latin typeface="MiSans Light" charset="-122"/>
                  <a:ea typeface="MiSans Light" charset="-122"/>
                </a:rPr>
                <a:t>正面因素</a:t>
              </a:r>
              <a:endParaRPr lang="zh-CN" altLang="en-US" sz="2000">
                <a:solidFill>
                  <a:schemeClr val="tx1">
                    <a:alpha val="50000"/>
                  </a:schemeClr>
                </a:solidFill>
                <a:latin typeface="MiSans Light" charset="-122"/>
                <a:ea typeface="MiSans Light" charset="-122"/>
              </a:endParaRPr>
            </a:p>
          </p:txBody>
        </p:sp>
        <p:sp>
          <p:nvSpPr>
            <p:cNvPr id="12" name="Text Box 11"/>
            <p:cNvSpPr txBox="1"/>
            <p:nvPr/>
          </p:nvSpPr>
          <p:spPr>
            <a:xfrm>
              <a:off x="11820" y="2384"/>
              <a:ext cx="2937" cy="839"/>
            </a:xfrm>
            <a:prstGeom prst="rect">
              <a:avLst/>
            </a:prstGeom>
            <a:noFill/>
          </p:spPr>
          <p:txBody>
            <a:bodyPr vert="horz" wrap="square" rtlCol="0">
              <a:spAutoFit/>
            </a:bodyPr>
            <a:p>
              <a:r>
                <a:rPr lang="zh-CN" altLang="en-US" sz="2000">
                  <a:solidFill>
                    <a:schemeClr val="tx1">
                      <a:alpha val="50000"/>
                    </a:schemeClr>
                  </a:solidFill>
                  <a:latin typeface="MiSans Light" charset="-122"/>
                  <a:ea typeface="MiSans Light" charset="-122"/>
                </a:rPr>
                <a:t>负面因素</a:t>
              </a:r>
              <a:endParaRPr lang="zh-CN" altLang="en-US" sz="2000">
                <a:solidFill>
                  <a:schemeClr val="tx1">
                    <a:alpha val="50000"/>
                  </a:schemeClr>
                </a:solidFill>
                <a:latin typeface="MiSans Light" charset="-122"/>
                <a:ea typeface="MiSans Light" charset="-122"/>
              </a:endParaRPr>
            </a:p>
          </p:txBody>
        </p:sp>
        <p:sp>
          <p:nvSpPr>
            <p:cNvPr id="14" name="Text Box 13"/>
            <p:cNvSpPr txBox="1"/>
            <p:nvPr/>
          </p:nvSpPr>
          <p:spPr>
            <a:xfrm>
              <a:off x="5057" y="3584"/>
              <a:ext cx="2081" cy="330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r>
                <a:rPr lang="en-US" sz="9600">
                  <a:solidFill>
                    <a:schemeClr val="bg1">
                      <a:alpha val="50000"/>
                    </a:schemeClr>
                  </a:solidFill>
                  <a:latin typeface="MiSans Heavy" charset="-122"/>
                  <a:ea typeface="MiSans Heavy" charset="-122"/>
                </a:rPr>
                <a:t>S</a:t>
              </a:r>
              <a:endParaRPr lang="en-US" sz="9600">
                <a:solidFill>
                  <a:schemeClr val="bg1">
                    <a:alpha val="50000"/>
                  </a:schemeClr>
                </a:solidFill>
                <a:latin typeface="MiSans Heavy" charset="-122"/>
                <a:ea typeface="MiSans Heavy" charset="-122"/>
              </a:endParaRPr>
            </a:p>
          </p:txBody>
        </p:sp>
        <p:sp>
          <p:nvSpPr>
            <p:cNvPr id="15" name="Text Box 14"/>
            <p:cNvSpPr txBox="1"/>
            <p:nvPr/>
          </p:nvSpPr>
          <p:spPr>
            <a:xfrm>
              <a:off x="11197" y="3522"/>
              <a:ext cx="3390" cy="330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r>
                <a:rPr lang="en-US" sz="9600">
                  <a:solidFill>
                    <a:schemeClr val="bg1">
                      <a:alpha val="50000"/>
                    </a:schemeClr>
                  </a:solidFill>
                  <a:latin typeface="MiSans Heavy" charset="-122"/>
                  <a:ea typeface="MiSans Heavy" charset="-122"/>
                </a:rPr>
                <a:t>W</a:t>
              </a:r>
              <a:endParaRPr lang="en-US" sz="9600">
                <a:solidFill>
                  <a:schemeClr val="bg1">
                    <a:alpha val="50000"/>
                  </a:schemeClr>
                </a:solidFill>
                <a:latin typeface="MiSans Heavy" charset="-122"/>
                <a:ea typeface="MiSans Heavy" charset="-122"/>
              </a:endParaRPr>
            </a:p>
          </p:txBody>
        </p:sp>
        <p:sp>
          <p:nvSpPr>
            <p:cNvPr id="16" name="Text Box 15"/>
            <p:cNvSpPr txBox="1"/>
            <p:nvPr/>
          </p:nvSpPr>
          <p:spPr>
            <a:xfrm>
              <a:off x="4835" y="7246"/>
              <a:ext cx="2572" cy="330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r>
                <a:rPr lang="en-US" sz="9600">
                  <a:solidFill>
                    <a:schemeClr val="bg1">
                      <a:alpha val="50000"/>
                    </a:schemeClr>
                  </a:solidFill>
                  <a:latin typeface="MiSans Heavy" charset="-122"/>
                  <a:ea typeface="MiSans Heavy" charset="-122"/>
                </a:rPr>
                <a:t>O</a:t>
              </a:r>
              <a:endParaRPr lang="en-US" sz="9600">
                <a:solidFill>
                  <a:schemeClr val="bg1">
                    <a:alpha val="50000"/>
                  </a:schemeClr>
                </a:solidFill>
                <a:latin typeface="MiSans Heavy" charset="-122"/>
                <a:ea typeface="MiSans Heavy" charset="-122"/>
              </a:endParaRPr>
            </a:p>
          </p:txBody>
        </p:sp>
        <p:sp>
          <p:nvSpPr>
            <p:cNvPr id="17" name="Text Box 16"/>
            <p:cNvSpPr txBox="1"/>
            <p:nvPr/>
          </p:nvSpPr>
          <p:spPr>
            <a:xfrm>
              <a:off x="11652" y="7248"/>
              <a:ext cx="2194" cy="330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r>
                <a:rPr lang="en-US" sz="9600">
                  <a:solidFill>
                    <a:schemeClr val="bg1">
                      <a:alpha val="50000"/>
                    </a:schemeClr>
                  </a:solidFill>
                  <a:latin typeface="MiSans Heavy" charset="-122"/>
                  <a:ea typeface="MiSans Heavy" charset="-122"/>
                </a:rPr>
                <a:t>T</a:t>
              </a:r>
              <a:endParaRPr lang="en-US" sz="9600">
                <a:solidFill>
                  <a:schemeClr val="bg1">
                    <a:alpha val="50000"/>
                  </a:schemeClr>
                </a:solidFill>
                <a:latin typeface="MiSans Heavy" charset="-122"/>
                <a:ea typeface="MiSans Heavy" charset="-122"/>
              </a:endParaRPr>
            </a:p>
          </p:txBody>
        </p:sp>
      </p:grp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p>
            <a:r>
              <a:rPr lang="zh-CN" altLang="en-US">
                <a:sym typeface="+mn-ea"/>
              </a:rPr>
              <a:t>龙架构生态的第三方参与者画像：</a:t>
            </a:r>
            <a:r>
              <a:rPr altLang="zh-CN">
                <a:sym typeface="+mn-ea"/>
              </a:rPr>
              <a:t>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pPr marL="457200" indent="-457200" algn="l"/>
            <a:r>
              <a:rPr lang="en-US"/>
              <a:t>善于</a:t>
            </a:r>
            <a:r>
              <a:rPr lang="en-US">
                <a:latin typeface="MiSans Heavy" charset="-122"/>
                <a:ea typeface="MiSans Heavy" charset="-122"/>
              </a:rPr>
              <a:t>沟通</a:t>
            </a:r>
            <a:r>
              <a:rPr lang="en-US"/>
              <a:t>，协作公开透明</a:t>
            </a:r>
            <a:endParaRPr lang="en-US"/>
          </a:p>
          <a:p>
            <a:pPr marL="457200" lvl="0" indent="-457200" algn="l"/>
            <a:r>
              <a:rPr lang="en-US"/>
              <a:t>行业跨度</a:t>
            </a:r>
            <a:r>
              <a:rPr lang="en-US">
                <a:latin typeface="MiSans Heavy" charset="-122"/>
                <a:ea typeface="MiSans Heavy" charset="-122"/>
              </a:rPr>
              <a:t>更广</a:t>
            </a:r>
            <a:r>
              <a:rPr lang="en-US"/>
              <a:t>、在各自领域耕耘</a:t>
            </a:r>
            <a:r>
              <a:rPr lang="en-US">
                <a:latin typeface="MiSans Heavy" charset="-122"/>
                <a:ea typeface="MiSans Heavy" charset="-122"/>
              </a:rPr>
              <a:t>更深</a:t>
            </a:r>
            <a:endParaRPr lang="en-US"/>
          </a:p>
          <a:p>
            <a:pPr marL="914400" lvl="1" indent="-457200" algn="l"/>
            <a:r>
              <a:rPr lang="en-US"/>
              <a:t>硬件、软件多样性极高</a:t>
            </a:r>
            <a:endParaRPr lang="en-US"/>
          </a:p>
          <a:p>
            <a:pPr marL="914400" lvl="1" indent="-457200" algn="l"/>
            <a:r>
              <a:rPr lang="en-US"/>
              <a:t>在一定的条件下可以形成合力</a:t>
            </a:r>
            <a:endParaRPr lang="en-US"/>
          </a:p>
          <a:p>
            <a:pPr marL="914400" lvl="1" indent="-457200" algn="l"/>
            <a:r>
              <a:rPr lang="en-US"/>
              <a:t>更「接地气」</a:t>
            </a:r>
            <a:endParaRPr lang="en-US"/>
          </a:p>
          <a:p>
            <a:pPr marL="457200" indent="-457200" algn="l"/>
            <a:r>
              <a:rPr lang="en-US"/>
              <a:t>不受限于单一决策</a:t>
            </a:r>
            <a:r>
              <a:rPr lang="zh-CN" altLang="en-US"/>
              <a:t>主体、</a:t>
            </a:r>
            <a:r>
              <a:rPr lang="en-US"/>
              <a:t>流程、时间表</a:t>
            </a:r>
            <a:endParaRPr lang="en-US"/>
          </a:p>
          <a:p>
            <a:pPr marL="914400" lvl="1" indent="-457200" algn="l"/>
            <a:r>
              <a:rPr lang="en-US"/>
              <a:t>少受限于</a:t>
            </a:r>
            <a:r>
              <a:rPr lang="en-US">
                <a:latin typeface="MiSans Heavy" charset="-122"/>
                <a:ea typeface="MiSans Heavy" charset="-122"/>
              </a:rPr>
              <a:t>非技术因素</a:t>
            </a:r>
            <a:endParaRPr lang="en-US">
              <a:latin typeface="MiSans Heavy" charset="-122"/>
              <a:ea typeface="MiSans Heavy" charset="-122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p>
            <a:r>
              <a:rPr lang="zh-CN" altLang="en-US">
                <a:sym typeface="+mn-ea"/>
              </a:rPr>
              <a:t>龙架构生态的第三方参与者</a:t>
            </a:r>
            <a:r>
              <a:rPr lang="zh-CN" altLang="en-US">
                <a:sym typeface="+mn-ea"/>
              </a:rPr>
              <a:t>画像</a:t>
            </a:r>
            <a:r>
              <a:rPr lang="zh-CN" altLang="en-US">
                <a:sym typeface="+mn-ea"/>
              </a:rPr>
              <a:t>：</a:t>
            </a:r>
            <a:r>
              <a:rPr altLang="zh-CN">
                <a:sym typeface="+mn-ea"/>
              </a:rPr>
              <a:t>W</a:t>
            </a:r>
            <a:endParaRPr altLang="zh-CN">
              <a:sym typeface="+mn-ea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/>
              <a:t>组织程度上，更松散，协作</a:t>
            </a:r>
            <a:r>
              <a:rPr lang="en-US">
                <a:latin typeface="MiSans Heavy" charset="-122"/>
                <a:ea typeface="MiSans Heavy" charset="-122"/>
              </a:rPr>
              <a:t>开销更高</a:t>
            </a:r>
            <a:endParaRPr lang="en-US"/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US"/>
              <a:t>不同参与者诉求不同甚至矛盾</a:t>
            </a:r>
            <a:endParaRPr lang="en-US"/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US"/>
              <a:t>不必然保证交付时间节点</a:t>
            </a:r>
            <a:endParaRPr lang="en-US"/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US"/>
              <a:t>对法律风险的承担能力弱</a:t>
            </a:r>
            <a:endParaRPr lang="en-US"/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/>
              <a:t>龙架构知识上，存在</a:t>
            </a:r>
            <a:r>
              <a:rPr lang="en-US">
                <a:latin typeface="MiSans Heavy" charset="-122"/>
                <a:ea typeface="MiSans Heavy" charset="-122"/>
                <a:cs typeface="MiSans Heavy" charset="-122"/>
              </a:rPr>
              <a:t>时间 &amp; 信息差</a:t>
            </a:r>
            <a:endParaRPr lang="en-US"/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US"/>
              <a:t>很多事情「知道就已经晚了」</a:t>
            </a:r>
            <a:br>
              <a:rPr lang="en-US"/>
            </a:br>
            <a:r>
              <a:rPr lang="en-US"/>
              <a:t>导致无效劳动或增加工作量</a:t>
            </a:r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p>
            <a:r>
              <a:rPr lang="zh-CN" altLang="en-US"/>
              <a:t>我是谁？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en-US"/>
              <a:t>GitHub </a:t>
            </a:r>
            <a:r>
              <a:rPr lang="en-US">
                <a:latin typeface="Fira Code" charset="0"/>
                <a:cs typeface="Fira Code" charset="0"/>
                <a:hlinkClick r:id="rId1" tooltip="" action="ppaction://hlinkfile"/>
              </a:rPr>
              <a:t>@xen0n</a:t>
            </a:r>
            <a:endParaRPr lang="en-US"/>
          </a:p>
          <a:p>
            <a:r>
              <a:rPr lang="en-US" altLang="zh-CN"/>
              <a:t>FLOSS </a:t>
            </a:r>
            <a:r>
              <a:rPr lang="zh-CN" altLang="en-US"/>
              <a:t>贡献者，</a:t>
            </a:r>
            <a:r>
              <a:rPr lang="zh-CN" altLang="en-US">
                <a:sym typeface="+mn-ea"/>
              </a:rPr>
              <a:t>爱折腾</a:t>
            </a:r>
            <a:endParaRPr lang="zh-CN" altLang="en-US"/>
          </a:p>
          <a:p>
            <a:pPr lvl="1"/>
            <a:r>
              <a:rPr lang="en-US" altLang="zh-CN"/>
              <a:t>Gentoo user &amp; dev</a:t>
            </a:r>
            <a:endParaRPr lang="en-US" altLang="zh-CN"/>
          </a:p>
          <a:p>
            <a:pPr lvl="1"/>
            <a:r>
              <a:rPr lang="en-US" altLang="zh-CN"/>
              <a:t>AOSC </a:t>
            </a:r>
            <a:r>
              <a:rPr lang="zh-CN" altLang="en-US"/>
              <a:t>贡献者</a:t>
            </a:r>
            <a:endParaRPr lang="zh-CN" altLang="en-US"/>
          </a:p>
          <a:p>
            <a:pPr lvl="1"/>
            <a:r>
              <a:rPr lang="en-US" altLang="zh-CN"/>
              <a:t>LoongArch </a:t>
            </a:r>
            <a:r>
              <a:rPr lang="zh-CN" altLang="en-US"/>
              <a:t>工具链、内核等各种上游基础设施</a:t>
            </a:r>
            <a:endParaRPr lang="en-US" altLang="zh-CN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p>
            <a:r>
              <a:rPr lang="zh-CN" altLang="en-US">
                <a:sym typeface="+mn-ea"/>
              </a:rPr>
              <a:t>龙架构生态的第三方参与者</a:t>
            </a:r>
            <a:r>
              <a:rPr lang="zh-CN" altLang="en-US">
                <a:sym typeface="+mn-ea"/>
              </a:rPr>
              <a:t>画像：</a:t>
            </a:r>
            <a:r>
              <a:rPr altLang="zh-CN">
                <a:sym typeface="+mn-ea"/>
              </a:rPr>
              <a:t>O</a:t>
            </a:r>
            <a:endParaRPr altLang="zh-CN">
              <a:sym typeface="+mn-ea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en-US"/>
              <a:t>第一方</a:t>
            </a:r>
            <a:r>
              <a:rPr lang="en-US">
                <a:latin typeface="MiSans Heavy" charset="-122"/>
                <a:ea typeface="MiSans Heavy" charset="-122"/>
              </a:rPr>
              <a:t>乐见</a:t>
            </a:r>
            <a:r>
              <a:rPr lang="en-US"/>
              <a:t>生态繁荣</a:t>
            </a:r>
            <a:endParaRPr lang="en-US"/>
          </a:p>
          <a:p>
            <a:r>
              <a:rPr lang="en-US"/>
              <a:t>存在</a:t>
            </a:r>
            <a:r>
              <a:rPr lang="en-US">
                <a:latin typeface="MiSans Heavy" charset="-122"/>
                <a:ea typeface="MiSans Heavy" charset="-122"/>
              </a:rPr>
              <a:t>「统一战线」</a:t>
            </a:r>
            <a:endParaRPr lang="en-US"/>
          </a:p>
          <a:p>
            <a:r>
              <a:rPr lang="en-US"/>
              <a:t>参与难度：全世界最低之一</a:t>
            </a:r>
            <a:endParaRPr lang="en-US"/>
          </a:p>
          <a:p>
            <a:pPr lvl="1"/>
            <a:r>
              <a:rPr lang="en-US"/>
              <a:t>包袱轻，外部影响小，潜力却大</a:t>
            </a:r>
            <a:endParaRPr lang="en-US"/>
          </a:p>
          <a:p>
            <a:pPr lvl="1"/>
            <a:r>
              <a:rPr lang="en-US"/>
              <a:t>对中国参与者：无地理、语言障碍</a:t>
            </a:r>
            <a:endParaRPr lang="en-US"/>
          </a:p>
          <a:p>
            <a:r>
              <a:rPr lang="en-US">
                <a:latin typeface="MiSans Heavy" charset="-122"/>
                <a:ea typeface="MiSans Heavy" charset="-122"/>
              </a:rPr>
              <a:t>「时间窗口」</a:t>
            </a:r>
            <a:endParaRPr lang="en-US"/>
          </a:p>
          <a:p>
            <a:pPr lvl="1"/>
            <a:r>
              <a:rPr lang="en-US"/>
              <a:t>其他新兴选择，当下性能仍有差距</a:t>
            </a:r>
            <a:endParaRPr lang="en-US"/>
          </a:p>
          <a:p>
            <a:pPr lvl="1"/>
            <a:r>
              <a:rPr lang="en-US"/>
              <a:t>地缘政治日渐焦灼</a:t>
            </a:r>
            <a:endParaRPr lang="en-US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p>
            <a:r>
              <a:rPr lang="zh-CN" altLang="en-US">
                <a:sym typeface="+mn-ea"/>
              </a:rPr>
              <a:t>龙架构生态的第三方参与者</a:t>
            </a:r>
            <a:r>
              <a:rPr lang="zh-CN" altLang="en-US">
                <a:sym typeface="+mn-ea"/>
              </a:rPr>
              <a:t>画像：</a:t>
            </a:r>
            <a:r>
              <a:rPr altLang="zh-CN">
                <a:sym typeface="+mn-ea"/>
              </a:rPr>
              <a:t>T</a:t>
            </a:r>
            <a:endParaRPr altLang="zh-CN">
              <a:sym typeface="+mn-ea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en-US"/>
              <a:t>第一方的信任与合作程度有</a:t>
            </a:r>
            <a:r>
              <a:rPr lang="en-US">
                <a:latin typeface="MiSans Heavy" charset="-122"/>
                <a:ea typeface="MiSans Heavy" charset="-122"/>
              </a:rPr>
              <a:t>上限</a:t>
            </a:r>
            <a:endParaRPr lang="en-US"/>
          </a:p>
          <a:p>
            <a:r>
              <a:rPr lang="en-US"/>
              <a:t>心智份额上，客观上被</a:t>
            </a:r>
            <a:r>
              <a:rPr lang="en-US">
                <a:latin typeface="MiSans Heavy" charset="-122"/>
                <a:ea typeface="MiSans Heavy" charset="-122"/>
              </a:rPr>
              <a:t>挤压</a:t>
            </a:r>
            <a:endParaRPr lang="en-US"/>
          </a:p>
          <a:p>
            <a:pPr lvl="1"/>
            <a:r>
              <a:rPr lang="en-US"/>
              <a:t>开发者数量，有数量级差距</a:t>
            </a:r>
            <a:endParaRPr lang="en-US"/>
          </a:p>
          <a:p>
            <a:pPr lvl="1"/>
            <a:r>
              <a:rPr lang="en-US"/>
              <a:t>公开信息方面，量少且稀疏</a:t>
            </a:r>
            <a:endParaRPr lang="en-US"/>
          </a:p>
          <a:p>
            <a:r>
              <a:rPr lang="en-US">
                <a:latin typeface="MiSans Heavy" charset="-122"/>
                <a:ea typeface="MiSans Heavy" charset="-122"/>
              </a:rPr>
              <a:t>资源投入</a:t>
            </a:r>
            <a:r>
              <a:rPr lang="en-US"/>
              <a:t>上，有数量级差距</a:t>
            </a:r>
            <a:endParaRPr lang="en-US"/>
          </a:p>
          <a:p>
            <a:pPr lvl="1"/>
            <a:r>
              <a:rPr lang="en-US"/>
              <a:t>资金、时间 vs 第一方 vs 其他选择</a:t>
            </a:r>
            <a:endParaRPr lang="en-US"/>
          </a:p>
          <a:p>
            <a:pPr lvl="1"/>
            <a:r>
              <a:rPr lang="en-US"/>
              <a:t>业余参与者 vs 职业参与者</a:t>
            </a:r>
            <a:endParaRPr lang="en-US"/>
          </a:p>
          <a:p>
            <a:r>
              <a:rPr lang="zh-CN" altLang="en-US"/>
              <a:t>由于</a:t>
            </a:r>
            <a:r>
              <a:rPr lang="en-US"/>
              <a:t>龙芯位列实体清单，</a:t>
            </a:r>
            <a:r>
              <a:rPr lang="en-US">
                <a:latin typeface="MiSans Heavy" charset="-122"/>
                <a:ea typeface="MiSans Heavy" charset="-122"/>
              </a:rPr>
              <a:t>歧视</a:t>
            </a:r>
            <a:r>
              <a:rPr lang="en-US"/>
              <a:t>客观存在</a:t>
            </a:r>
            <a:endParaRPr lang="en-US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p>
            <a:r>
              <a:rPr lang="zh-CN" altLang="en-US"/>
              <a:t>龙架构生态的第三方成果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99795" y="1800225"/>
            <a:ext cx="9164955" cy="4500245"/>
          </a:xfrm>
        </p:spPr>
        <p:txBody>
          <a:bodyPr/>
          <a:p>
            <a:r>
              <a:rPr lang="zh-CN" altLang="en-US"/>
              <a:t>应用移植</a:t>
            </a:r>
            <a:endParaRPr lang="zh-CN" altLang="en-US"/>
          </a:p>
          <a:p>
            <a:pPr lvl="1"/>
            <a:r>
              <a:rPr lang="en-US" altLang="zh-CN"/>
              <a:t>Ports of D, GHC, Zig, U-Boot etc.</a:t>
            </a:r>
            <a:endParaRPr lang="en-US" altLang="zh-CN"/>
          </a:p>
          <a:p>
            <a:pPr lvl="1"/>
            <a:r>
              <a:rPr lang="zh-CN" altLang="en-US"/>
              <a:t>开源软件无算</a:t>
            </a:r>
            <a:endParaRPr lang="zh-CN" altLang="en-US"/>
          </a:p>
          <a:p>
            <a:pPr lvl="2"/>
            <a:r>
              <a:rPr lang="en-US" altLang="zh-CN" sz="2000"/>
              <a:t>Modern C fixes (for GCC 13+ / Clang 16+)</a:t>
            </a:r>
            <a:endParaRPr lang="zh-CN" altLang="en-US"/>
          </a:p>
          <a:p>
            <a:pPr lvl="2"/>
            <a:r>
              <a:rPr lang="en-US" altLang="zh-CN"/>
              <a:t>Go</a:t>
            </a:r>
            <a:r>
              <a:rPr lang="zh-CN" altLang="en-US"/>
              <a:t>、</a:t>
            </a:r>
            <a:r>
              <a:rPr lang="en-US" altLang="zh-CN"/>
              <a:t>Rust </a:t>
            </a:r>
            <a:r>
              <a:rPr lang="zh-CN" altLang="en-US"/>
              <a:t>应用，需要</a:t>
            </a:r>
            <a:r>
              <a:rPr lang="en-US" altLang="zh-CN"/>
              <a:t> bump deps </a:t>
            </a:r>
            <a:r>
              <a:rPr lang="zh-CN" altLang="en-US"/>
              <a:t>的</a:t>
            </a:r>
            <a:endParaRPr lang="zh-CN" altLang="en-US"/>
          </a:p>
          <a:p>
            <a:pPr lvl="1"/>
            <a:r>
              <a:rPr lang="zh-CN" altLang="en-US"/>
              <a:t>深度参与代码审查</a:t>
            </a:r>
            <a:endParaRPr lang="zh-CN" altLang="en-US"/>
          </a:p>
          <a:p>
            <a:r>
              <a:rPr lang="zh-CN" altLang="en-US"/>
              <a:t>系统集成（发行版工作）</a:t>
            </a:r>
            <a:endParaRPr lang="zh-CN" altLang="en-US"/>
          </a:p>
          <a:p>
            <a:pPr lvl="1"/>
            <a:r>
              <a:rPr lang="en-US" altLang="zh-CN"/>
              <a:t>AOSC</a:t>
            </a:r>
            <a:r>
              <a:rPr lang="en-US"/>
              <a:t> OS</a:t>
            </a:r>
            <a:r>
              <a:rPr lang="zh-CN" altLang="en-US"/>
              <a:t>、</a:t>
            </a:r>
            <a:r>
              <a:rPr lang="en-US" altLang="zh-CN"/>
              <a:t>G</a:t>
            </a:r>
            <a:r>
              <a:rPr lang="en-US"/>
              <a:t>entoo</a:t>
            </a:r>
            <a:r>
              <a:rPr lang="zh-CN" altLang="en-US"/>
              <a:t>、</a:t>
            </a:r>
            <a:r>
              <a:rPr lang="en-US"/>
              <a:t>OpenWrt</a:t>
            </a:r>
            <a:r>
              <a:rPr lang="zh-CN" altLang="en-US"/>
              <a:t>、</a:t>
            </a:r>
            <a:r>
              <a:rPr lang="en-US" altLang="zh-CN"/>
              <a:t>PVE etc.</a:t>
            </a:r>
            <a:endParaRPr lang="en-US" altLang="zh-CN"/>
          </a:p>
          <a:p>
            <a:pPr lvl="1"/>
            <a:r>
              <a:rPr lang="zh-CN" altLang="en-US"/>
              <a:t>兼容性方面：</a:t>
            </a:r>
            <a:r>
              <a:rPr lang="en-US" altLang="zh-CN"/>
              <a:t>libLoL </a:t>
            </a:r>
            <a:r>
              <a:rPr lang="zh-CN" altLang="en-US">
                <a:sym typeface="+mn-ea"/>
              </a:rPr>
              <a:t>先于原厂投产，成为事实标准</a:t>
            </a:r>
            <a:endParaRPr lang="en-US" altLang="zh-CN">
              <a:sym typeface="+mn-ea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p>
            <a:r>
              <a:rPr lang="zh-CN" altLang="en-US"/>
              <a:t>龙架构生态的第三方成果（续）</a:t>
            </a:r>
            <a:endParaRPr altLang="zh-C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99795" y="1800225"/>
            <a:ext cx="9012555" cy="4500245"/>
          </a:xfrm>
        </p:spPr>
        <p:txBody>
          <a:bodyPr/>
          <a:p>
            <a:r>
              <a:rPr lang="zh-CN" altLang="en-US"/>
              <a:t>基础软件</a:t>
            </a:r>
            <a:endParaRPr lang="en-US" altLang="zh-CN"/>
          </a:p>
          <a:p>
            <a:pPr lvl="1"/>
            <a:r>
              <a:rPr lang="en-US" altLang="zh-CN"/>
              <a:t>Linux</a:t>
            </a:r>
            <a:r>
              <a:rPr lang="zh-CN" altLang="en-US"/>
              <a:t>：</a:t>
            </a:r>
            <a:r>
              <a:rPr lang="en-US" altLang="zh-CN"/>
              <a:t>UEFI </a:t>
            </a:r>
            <a:r>
              <a:rPr lang="zh-CN" altLang="en-US"/>
              <a:t>引导协议，模块的非栈式</a:t>
            </a:r>
            <a:r>
              <a:rPr lang="en-US" altLang="zh-CN"/>
              <a:t> relocs </a:t>
            </a:r>
            <a:r>
              <a:rPr lang="zh-CN" altLang="en-US"/>
              <a:t>支持，</a:t>
            </a:r>
            <a:r>
              <a:rPr lang="en-US" altLang="zh-CN">
                <a:latin typeface="Fira Code" charset="0"/>
                <a:cs typeface="Fira Code" charset="0"/>
              </a:rPr>
              <a:t>DT_RELR</a:t>
            </a:r>
            <a:endParaRPr lang="en-US" altLang="zh-CN"/>
          </a:p>
          <a:p>
            <a:pPr lvl="1"/>
            <a:r>
              <a:rPr lang="en-US" altLang="zh-CN"/>
              <a:t>Binutils</a:t>
            </a:r>
            <a:r>
              <a:rPr lang="zh-CN" altLang="en-US"/>
              <a:t>、</a:t>
            </a:r>
            <a:r>
              <a:rPr lang="en-US" altLang="zh-CN"/>
              <a:t>GCC</a:t>
            </a:r>
            <a:r>
              <a:rPr lang="zh-CN" altLang="en-US"/>
              <a:t>、</a:t>
            </a:r>
            <a:r>
              <a:rPr lang="en-US" altLang="zh-CN"/>
              <a:t>LLVM</a:t>
            </a:r>
            <a:r>
              <a:rPr lang="zh-CN" altLang="en-US"/>
              <a:t>、</a:t>
            </a:r>
            <a:r>
              <a:rPr lang="en-US" altLang="zh-CN"/>
              <a:t>Go</a:t>
            </a:r>
            <a:r>
              <a:rPr lang="zh-CN" altLang="en-US"/>
              <a:t>、</a:t>
            </a:r>
            <a:r>
              <a:rPr lang="en-US" altLang="zh-CN"/>
              <a:t>Rust </a:t>
            </a:r>
            <a:r>
              <a:rPr lang="zh-CN" altLang="en-US"/>
              <a:t>等的日常维护</a:t>
            </a:r>
            <a:endParaRPr lang="zh-CN" altLang="en-US"/>
          </a:p>
          <a:p>
            <a:pPr lvl="0"/>
            <a:r>
              <a:rPr lang="zh-CN" altLang="en-US"/>
              <a:t>标准化</a:t>
            </a:r>
            <a:endParaRPr lang="en-US" altLang="zh-CN"/>
          </a:p>
          <a:p>
            <a:pPr lvl="1"/>
            <a:r>
              <a:rPr lang="zh-CN" altLang="en-US" sz="2400"/>
              <a:t>发现并填坑：栈式重定位、</a:t>
            </a:r>
            <a:r>
              <a:rPr lang="en-US" altLang="zh-CN" sz="2400">
                <a:latin typeface="Fira Code" charset="0"/>
                <a:cs typeface="Fira Code" charset="0"/>
              </a:rPr>
              <a:t>R_LARCH_DELETE</a:t>
            </a:r>
            <a:r>
              <a:rPr lang="en-US" altLang="zh-CN" sz="2400"/>
              <a:t> </a:t>
            </a:r>
            <a:r>
              <a:rPr lang="zh-CN" altLang="en-US" sz="2400"/>
              <a:t>等问题</a:t>
            </a:r>
            <a:endParaRPr lang="zh-CN" altLang="en-US" sz="2400"/>
          </a:p>
          <a:p>
            <a:pPr lvl="1"/>
            <a:r>
              <a:rPr lang="zh-CN" altLang="en-US" sz="2400"/>
              <a:t>参与起草：《工具链约定》等等</a:t>
            </a:r>
            <a:endParaRPr lang="zh-CN" altLang="en-US" sz="2400"/>
          </a:p>
          <a:p>
            <a:pPr lvl="0"/>
            <a:r>
              <a:rPr lang="zh-CN" altLang="en-US"/>
              <a:t>这不是完整列表</a:t>
            </a:r>
            <a:endParaRPr lang="zh-CN" altLang="en-US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p>
            <a:r>
              <a:rPr lang="zh-CN" altLang="en-US"/>
              <a:t>一些观察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99795" y="1800225"/>
            <a:ext cx="9937750" cy="4500245"/>
          </a:xfrm>
        </p:spPr>
        <p:txBody>
          <a:bodyPr/>
          <a:p>
            <a:r>
              <a:rPr lang="zh-CN" altLang="en-US"/>
              <a:t>「听其言、观其行」，「论迹不论心」</a:t>
            </a:r>
            <a:endParaRPr lang="zh-CN" altLang="en-US"/>
          </a:p>
          <a:p>
            <a:pPr lvl="1"/>
            <a:r>
              <a:rPr lang="zh-CN" altLang="en-US" sz="2400"/>
              <a:t>我们不是三体人，无法实现完全信息博弈</a:t>
            </a:r>
            <a:endParaRPr lang="zh-CN" altLang="en-US"/>
          </a:p>
          <a:p>
            <a:r>
              <a:rPr lang="zh-CN" altLang="en-US">
                <a:latin typeface="MiSans Heavy" charset="-122"/>
                <a:ea typeface="MiSans Heavy" charset="-122"/>
                <a:cs typeface="MiSans Heavy" charset="-122"/>
              </a:rPr>
              <a:t>善意</a:t>
            </a:r>
            <a:r>
              <a:rPr lang="en-US" altLang="zh-CN">
                <a:latin typeface="MiSans Heavy" charset="-122"/>
                <a:ea typeface="MiSans Heavy" charset="-122"/>
                <a:cs typeface="MiSans Heavy" charset="-122"/>
              </a:rPr>
              <a:t>/</a:t>
            </a:r>
            <a:r>
              <a:rPr lang="zh-CN" altLang="en-US">
                <a:latin typeface="MiSans Heavy" charset="-122"/>
                <a:ea typeface="MiSans Heavy" charset="-122"/>
                <a:cs typeface="MiSans Heavy" charset="-122"/>
              </a:rPr>
              <a:t>信任的边界，止于信息共享的边界</a:t>
            </a:r>
            <a:endParaRPr lang="zh-CN" altLang="en-US"/>
          </a:p>
          <a:p>
            <a:pPr lvl="1"/>
            <a:r>
              <a:rPr lang="zh-CN" altLang="en-US"/>
              <a:t>对于说话人的信息请求，善意的听话人一定愿意正面回答</a:t>
            </a:r>
            <a:endParaRPr lang="zh-CN" altLang="en-US"/>
          </a:p>
          <a:p>
            <a:pPr lvl="0"/>
            <a:r>
              <a:rPr lang="zh-CN" altLang="en-US"/>
              <a:t>推论：战略模糊的边界就是利益边界</a:t>
            </a:r>
            <a:endParaRPr lang="zh-CN" altLang="en-US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p>
            <a:r>
              <a:rPr lang="zh-CN" altLang="en-US"/>
              <a:t>抛砖引玉：一个思维体操</a:t>
            </a:r>
            <a:endParaRPr altLang="zh-C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99795" y="1800225"/>
            <a:ext cx="9881870" cy="4500245"/>
          </a:xfrm>
        </p:spPr>
        <p:txBody>
          <a:bodyPr/>
          <a:p>
            <a:r>
              <a:rPr lang="zh-CN" altLang="en-US"/>
              <a:t>我们不是要扩大参与者基数吗</a:t>
            </a:r>
            <a:endParaRPr lang="zh-CN" altLang="en-US"/>
          </a:p>
          <a:p>
            <a:pPr lvl="1"/>
            <a:r>
              <a:rPr lang="zh-CN" altLang="en-US"/>
              <a:t>主要想吸引开发者，那么就是业内，那么就是高校和企业，那么</a:t>
            </a:r>
            <a:endParaRPr lang="zh-CN" altLang="en-US"/>
          </a:p>
          <a:p>
            <a:r>
              <a:rPr lang="zh-CN" altLang="en-US"/>
              <a:t>一个高校院系能否不寻求龙芯第一方授权</a:t>
            </a:r>
            <a:r>
              <a:rPr lang="en-US" altLang="zh-CN"/>
              <a:t>/</a:t>
            </a:r>
            <a:r>
              <a:rPr lang="zh-CN" altLang="en-US"/>
              <a:t>支持，而独立研发、迭代基于</a:t>
            </a:r>
            <a:r>
              <a:rPr lang="en-US" altLang="zh-CN"/>
              <a:t> LoongArch</a:t>
            </a:r>
            <a:r>
              <a:rPr lang="en-US" altLang="zh-CN">
                <a:latin typeface="MiSans Heavy" charset="-122"/>
                <a:ea typeface="MiSans Heavy" charset="-122"/>
              </a:rPr>
              <a:t>64</a:t>
            </a:r>
            <a:r>
              <a:rPr lang="en-US" altLang="zh-CN"/>
              <a:t> </a:t>
            </a:r>
            <a:r>
              <a:rPr lang="zh-CN" altLang="en-US"/>
              <a:t>的产品？</a:t>
            </a:r>
            <a:endParaRPr lang="zh-CN" altLang="en-US" sz="2400"/>
          </a:p>
          <a:p>
            <a:pPr lvl="1"/>
            <a:r>
              <a:rPr lang="zh-CN" altLang="en-US" sz="2400"/>
              <a:t>做出来了能拿去产业化吗？或曰：</a:t>
            </a:r>
            <a:r>
              <a:rPr lang="zh-CN" altLang="en-US"/>
              <a:t>院系可以的话，商业公司呢？</a:t>
            </a:r>
            <a:endParaRPr lang="zh-CN" altLang="en-US"/>
          </a:p>
          <a:p>
            <a:pPr lvl="2"/>
            <a:r>
              <a:rPr lang="zh-CN" altLang="en-US" sz="2000"/>
              <a:t>如果跟龙芯在细分市场碰面了呢？</a:t>
            </a:r>
            <a:r>
              <a:rPr lang="zh-CN" altLang="en-US"/>
              <a:t>如果这个市场先前龙芯没想做，后来想做了呢？</a:t>
            </a:r>
            <a:endParaRPr lang="zh-CN" altLang="en-US"/>
          </a:p>
          <a:p>
            <a:pPr lvl="3"/>
            <a:r>
              <a:rPr lang="zh-CN" altLang="en-US"/>
              <a:t>这很重要，参考：华为</a:t>
            </a:r>
            <a:r>
              <a:rPr lang="en-US" altLang="zh-CN"/>
              <a:t> &amp; </a:t>
            </a:r>
            <a:r>
              <a:rPr lang="zh-CN" altLang="en-US"/>
              <a:t>寒武纪</a:t>
            </a:r>
            <a:endParaRPr lang="zh-CN" altLang="en-US"/>
          </a:p>
          <a:p>
            <a:endParaRPr lang="zh-CN" altLang="en-US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p>
            <a:r>
              <a:rPr lang="zh-CN" altLang="en-US"/>
              <a:t>龙架构存在「专利墙」吗？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99795" y="1800225"/>
            <a:ext cx="9229090" cy="4500245"/>
          </a:xfrm>
        </p:spPr>
        <p:txBody>
          <a:bodyPr/>
          <a:p>
            <a:r>
              <a:rPr lang="zh-CN" altLang="en-US"/>
              <a:t>我不是律师（</a:t>
            </a:r>
            <a:r>
              <a:rPr lang="en-US" altLang="zh-CN"/>
              <a:t>IANAL</a:t>
            </a:r>
            <a:r>
              <a:rPr lang="zh-CN" altLang="en-US"/>
              <a:t>）</a:t>
            </a:r>
            <a:endParaRPr lang="zh-CN" altLang="en-US"/>
          </a:p>
          <a:p>
            <a:r>
              <a:rPr lang="zh-CN" altLang="en-US"/>
              <a:t>我于</a:t>
            </a:r>
            <a:r>
              <a:rPr lang="en-US" altLang="zh-CN"/>
              <a:t> 2024 </a:t>
            </a:r>
            <a:r>
              <a:rPr lang="zh-CN" altLang="en-US"/>
              <a:t>年</a:t>
            </a:r>
            <a:r>
              <a:rPr lang="en-US" altLang="zh-CN"/>
              <a:t> 7 </a:t>
            </a:r>
            <a:r>
              <a:rPr lang="zh-CN" altLang="en-US"/>
              <a:t>月</a:t>
            </a:r>
            <a:r>
              <a:rPr lang="en-US" altLang="zh-CN"/>
              <a:t> 6 </a:t>
            </a:r>
            <a:r>
              <a:rPr lang="zh-CN" altLang="en-US"/>
              <a:t>日进行了专利检索</a:t>
            </a:r>
            <a:endParaRPr lang="zh-CN" altLang="en-US"/>
          </a:p>
          <a:p>
            <a:r>
              <a:rPr lang="zh-CN" altLang="en-US"/>
              <a:t>方法论</a:t>
            </a:r>
            <a:endParaRPr lang="zh-CN" altLang="en-US"/>
          </a:p>
          <a:p>
            <a:pPr lvl="1"/>
            <a:r>
              <a:rPr lang="zh-CN" altLang="en-US"/>
              <a:t>查询条件：申请人为「龙芯中科」</a:t>
            </a:r>
            <a:endParaRPr lang="zh-CN" altLang="en-US"/>
          </a:p>
          <a:p>
            <a:pPr lvl="1"/>
            <a:r>
              <a:rPr lang="zh-CN" altLang="en-US"/>
              <a:t>覆盖范围：申请日期从当下到</a:t>
            </a:r>
            <a:r>
              <a:rPr lang="en-US" altLang="zh-CN"/>
              <a:t> 2018 </a:t>
            </a:r>
            <a:r>
              <a:rPr lang="zh-CN" altLang="en-US"/>
              <a:t>年中的专利记录</a:t>
            </a:r>
            <a:endParaRPr lang="zh-CN" altLang="en-US"/>
          </a:p>
          <a:p>
            <a:pPr lvl="2"/>
            <a:r>
              <a:rPr lang="zh-CN" altLang="en-US"/>
              <a:t>因为看了一下午累了，所以没翻完</a:t>
            </a:r>
            <a:endParaRPr lang="zh-CN" altLang="en-US"/>
          </a:p>
          <a:p>
            <a:pPr lvl="2"/>
            <a:r>
              <a:rPr lang="zh-CN" altLang="en-US"/>
              <a:t>对评估</a:t>
            </a:r>
            <a:r>
              <a:rPr lang="en-US" altLang="zh-CN"/>
              <a:t> LoongArch </a:t>
            </a:r>
            <a:r>
              <a:rPr lang="zh-CN" altLang="en-US"/>
              <a:t>大概已经足够：</a:t>
            </a:r>
            <a:r>
              <a:rPr lang="en-US" altLang="zh-CN"/>
              <a:t>LoongArch </a:t>
            </a:r>
            <a:r>
              <a:rPr lang="zh-CN" altLang="en-US"/>
              <a:t>是</a:t>
            </a:r>
            <a:r>
              <a:rPr lang="en-US" altLang="zh-CN"/>
              <a:t> 2020 </a:t>
            </a:r>
            <a:r>
              <a:rPr lang="zh-CN" altLang="en-US"/>
              <a:t>年代产物</a:t>
            </a:r>
            <a:endParaRPr lang="zh-CN" altLang="en-US"/>
          </a:p>
          <a:p>
            <a:pPr lvl="1"/>
            <a:r>
              <a:rPr lang="zh-CN" altLang="en-US"/>
              <a:t>跳过明显不涉及指令集实现的部分内容</a:t>
            </a:r>
            <a:endParaRPr lang="zh-CN" altLang="en-US"/>
          </a:p>
          <a:p>
            <a:pPr lvl="2"/>
            <a:r>
              <a:rPr lang="zh-CN" altLang="en-US"/>
              <a:t>如芯片测试装置、应用层的软件，以及打印机、</a:t>
            </a:r>
            <a:r>
              <a:rPr lang="en-US" altLang="zh-CN"/>
              <a:t>GPU </a:t>
            </a:r>
            <a:r>
              <a:rPr lang="zh-CN" altLang="en-US"/>
              <a:t>等其他话题</a:t>
            </a:r>
            <a:endParaRPr lang="zh-CN" altLang="en-US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p>
            <a:r>
              <a:rPr lang="zh-CN" altLang="en-US">
                <a:sym typeface="+mn-ea"/>
              </a:rPr>
              <a:t>龙架构存在「专利墙」吗？（续）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99795" y="1800225"/>
            <a:ext cx="8786495" cy="4500245"/>
          </a:xfrm>
        </p:spPr>
        <p:txBody>
          <a:bodyPr/>
          <a:p>
            <a:r>
              <a:rPr lang="zh-CN" altLang="en-US"/>
              <a:t>结论：除</a:t>
            </a:r>
            <a:r>
              <a:rPr lang="en-US" altLang="zh-CN"/>
              <a:t> LA32 </a:t>
            </a:r>
            <a:r>
              <a:rPr lang="zh-CN" altLang="en-US"/>
              <a:t>没有墙之外，其余都有</a:t>
            </a:r>
            <a:endParaRPr lang="zh-CN" altLang="en-US"/>
          </a:p>
          <a:p>
            <a:pPr lvl="1"/>
            <a:r>
              <a:rPr lang="en-US" altLang="zh-CN" sz="2400"/>
              <a:t>LA32R</a:t>
            </a:r>
            <a:r>
              <a:rPr lang="zh-CN" altLang="en-US" sz="2400"/>
              <a:t>、</a:t>
            </a:r>
            <a:r>
              <a:rPr lang="en-US" altLang="zh-CN" sz="2400"/>
              <a:t>LA32</a:t>
            </a:r>
            <a:r>
              <a:rPr lang="zh-CN" altLang="en-US" sz="2400"/>
              <a:t>：无墙</a:t>
            </a:r>
            <a:endParaRPr lang="zh-CN" altLang="en-US"/>
          </a:p>
          <a:p>
            <a:pPr lvl="1"/>
            <a:r>
              <a:rPr lang="en-US" altLang="zh-CN"/>
              <a:t>LA64</a:t>
            </a:r>
            <a:r>
              <a:rPr lang="zh-CN" altLang="en-US"/>
              <a:t>：极低，但还是有（</a:t>
            </a:r>
            <a:r>
              <a:rPr lang="en-US" altLang="zh-CN"/>
              <a:t>1 </a:t>
            </a:r>
            <a:r>
              <a:rPr lang="zh-CN" altLang="en-US"/>
              <a:t>条）</a:t>
            </a:r>
            <a:endParaRPr lang="zh-CN" altLang="en-US"/>
          </a:p>
          <a:p>
            <a:pPr lvl="2"/>
            <a:r>
              <a:rPr lang="zh-CN" altLang="en-US"/>
              <a:t>边界检查访存指令，目前没用起来</a:t>
            </a:r>
            <a:endParaRPr lang="zh-CN" altLang="en-US"/>
          </a:p>
          <a:p>
            <a:pPr lvl="2"/>
            <a:r>
              <a:rPr lang="zh-CN" altLang="en-US"/>
              <a:t>可惜，是「标准必要专利」，因为《手册》没说可以不实现</a:t>
            </a:r>
            <a:endParaRPr lang="zh-CN" altLang="en-US"/>
          </a:p>
          <a:p>
            <a:pPr lvl="3"/>
            <a:r>
              <a:rPr lang="zh-CN" altLang="en-US"/>
              <a:t>但是目前已知没有编译器或者开源软件用上了？</a:t>
            </a:r>
            <a:endParaRPr lang="zh-CN" altLang="en-US"/>
          </a:p>
          <a:p>
            <a:pPr lvl="4"/>
            <a:r>
              <a:rPr lang="zh-CN" altLang="en-US"/>
              <a:t>但是</a:t>
            </a:r>
            <a:r>
              <a:rPr lang="zh-CN" altLang="en-US">
                <a:sym typeface="+mn-ea"/>
              </a:rPr>
              <a:t>《手册》没说可以不实现</a:t>
            </a:r>
            <a:endParaRPr lang="zh-CN" altLang="en-US">
              <a:sym typeface="+mn-ea"/>
            </a:endParaRPr>
          </a:p>
          <a:p>
            <a:pPr lvl="2"/>
            <a:r>
              <a:rPr lang="zh-CN" altLang="en-US">
                <a:sym typeface="+mn-ea"/>
                <a:hlinkClick r:id="rId1" action="ppaction://hlinkfile"/>
              </a:rPr>
              <a:t>这专利的一部分内容是我搞的</a:t>
            </a:r>
            <a:endParaRPr lang="zh-CN" altLang="en-US">
              <a:sym typeface="+mn-ea"/>
              <a:hlinkClick r:id="rId1" action="ppaction://hlinkfile"/>
            </a:endParaRPr>
          </a:p>
          <a:p>
            <a:pPr lvl="3"/>
            <a:r>
              <a:rPr lang="zh-CN" altLang="en-US">
                <a:sym typeface="+mn-ea"/>
              </a:rPr>
              <a:t>目前在进行私下沟通了</a:t>
            </a:r>
            <a:endParaRPr lang="en-US" altLang="zh-CN">
              <a:sym typeface="+mn-ea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p>
            <a:r>
              <a:rPr lang="zh-CN" altLang="en-US">
                <a:sym typeface="+mn-ea"/>
              </a:rPr>
              <a:t>龙架构存在「专利墙」吗？（续）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99795" y="1800225"/>
            <a:ext cx="9063990" cy="4500245"/>
          </a:xfrm>
        </p:spPr>
        <p:txBody>
          <a:bodyPr/>
          <a:p>
            <a:r>
              <a:rPr lang="zh-CN" altLang="en-US"/>
              <a:t>指令集扩展呢？</a:t>
            </a:r>
            <a:endParaRPr lang="zh-CN" altLang="en-US"/>
          </a:p>
          <a:p>
            <a:pPr lvl="1"/>
            <a:r>
              <a:rPr lang="en-US" altLang="zh-CN"/>
              <a:t>LSX</a:t>
            </a:r>
            <a:r>
              <a:rPr lang="zh-CN" altLang="en-US"/>
              <a:t>、</a:t>
            </a:r>
            <a:r>
              <a:rPr lang="en-US" altLang="zh-CN"/>
              <a:t>LASX</a:t>
            </a:r>
            <a:r>
              <a:rPr lang="zh-CN" altLang="en-US"/>
              <a:t>：低</a:t>
            </a:r>
            <a:endParaRPr lang="zh-CN" altLang="en-US"/>
          </a:p>
          <a:p>
            <a:pPr lvl="2"/>
            <a:r>
              <a:rPr lang="zh-CN" altLang="en-US"/>
              <a:t>肉眼初步判断，多为一些硬件设计上的小窍门儿</a:t>
            </a:r>
            <a:endParaRPr lang="zh-CN" altLang="en-US"/>
          </a:p>
          <a:p>
            <a:pPr lvl="1"/>
            <a:r>
              <a:rPr lang="en-US" altLang="zh-CN"/>
              <a:t>LVZ</a:t>
            </a:r>
            <a:r>
              <a:rPr lang="zh-CN" altLang="en-US"/>
              <a:t>：中</a:t>
            </a:r>
            <a:endParaRPr lang="zh-CN" altLang="en-US">
              <a:sym typeface="+mn-ea"/>
            </a:endParaRPr>
          </a:p>
          <a:p>
            <a:pPr lvl="2"/>
            <a:r>
              <a:rPr lang="zh-CN" altLang="en-US">
                <a:sym typeface="+mn-ea"/>
              </a:rPr>
              <a:t>主要围绕虚拟化</a:t>
            </a:r>
            <a:r>
              <a:rPr lang="en-US" altLang="zh-CN">
                <a:sym typeface="+mn-ea"/>
              </a:rPr>
              <a:t> MMU </a:t>
            </a:r>
            <a:r>
              <a:rPr lang="zh-CN" altLang="en-US">
                <a:sym typeface="+mn-ea"/>
              </a:rPr>
              <a:t>的性能优化</a:t>
            </a:r>
            <a:endParaRPr lang="zh-CN" altLang="en-US">
              <a:sym typeface="+mn-ea"/>
            </a:endParaRPr>
          </a:p>
          <a:p>
            <a:pPr lvl="2"/>
            <a:r>
              <a:rPr lang="zh-CN" altLang="en-US">
                <a:sym typeface="+mn-ea"/>
              </a:rPr>
              <a:t>但：一个硬件设计如果考虑支持虚拟化，势必涉及优化</a:t>
            </a:r>
            <a:r>
              <a:rPr lang="en-US" altLang="zh-CN">
                <a:sym typeface="+mn-ea"/>
              </a:rPr>
              <a:t> MMU</a:t>
            </a:r>
            <a:endParaRPr lang="zh-CN" altLang="en-US">
              <a:sym typeface="+mn-ea"/>
            </a:endParaRPr>
          </a:p>
          <a:p>
            <a:pPr lvl="1"/>
            <a:r>
              <a:rPr lang="en-US" altLang="zh-CN">
                <a:sym typeface="+mn-ea"/>
              </a:rPr>
              <a:t>LBT</a:t>
            </a:r>
            <a:r>
              <a:rPr lang="zh-CN" altLang="en-US">
                <a:sym typeface="+mn-ea"/>
              </a:rPr>
              <a:t>：深院高墙！</a:t>
            </a:r>
            <a:endParaRPr lang="zh-CN" altLang="en-US">
              <a:sym typeface="+mn-ea"/>
            </a:endParaRPr>
          </a:p>
          <a:p>
            <a:pPr lvl="2"/>
            <a:r>
              <a:rPr lang="zh-CN" altLang="en-US">
                <a:sym typeface="+mn-ea"/>
              </a:rPr>
              <a:t>覆盖了几乎你能想到的一切要素</a:t>
            </a:r>
            <a:endParaRPr lang="zh-CN" altLang="en-US">
              <a:sym typeface="+mn-ea"/>
            </a:endParaRPr>
          </a:p>
          <a:p>
            <a:pPr lvl="0"/>
            <a:r>
              <a:rPr lang="zh-CN" altLang="en-US">
                <a:sym typeface="+mn-ea"/>
              </a:rPr>
              <a:t>推论：第三方硬件厂商</a:t>
            </a:r>
            <a:r>
              <a:rPr lang="zh-CN" altLang="en-US">
                <a:latin typeface="MiSans Heavy" charset="-122"/>
                <a:ea typeface="MiSans Heavy" charset="-122"/>
                <a:sym typeface="+mn-ea"/>
              </a:rPr>
              <a:t>有理由</a:t>
            </a:r>
            <a:r>
              <a:rPr lang="zh-CN" altLang="en-US">
                <a:sym typeface="+mn-ea"/>
              </a:rPr>
              <a:t>对涉足龙架构心怀疑虑</a:t>
            </a:r>
            <a:endParaRPr lang="zh-CN" altLang="en-US">
              <a:sym typeface="+mn-ea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p>
            <a:r>
              <a:rPr lang="zh-CN" altLang="en-US"/>
              <a:t>一些后续的复杂变化思考题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99795" y="1800225"/>
            <a:ext cx="9667875" cy="4500245"/>
          </a:xfrm>
        </p:spPr>
        <p:txBody>
          <a:bodyPr/>
          <a:p>
            <a:pPr lvl="0"/>
            <a:r>
              <a:rPr lang="zh-CN" altLang="en-US" sz="2800">
                <a:sym typeface="+mn-ea"/>
              </a:rPr>
              <a:t>龙芯怎么让自行流片甚至设计的厂商相信，</a:t>
            </a:r>
            <a:br>
              <a:rPr lang="zh-CN" altLang="en-US" sz="2800">
                <a:sym typeface="+mn-ea"/>
              </a:rPr>
            </a:br>
            <a:r>
              <a:rPr lang="zh-CN" altLang="en-US" sz="2800">
                <a:sym typeface="+mn-ea"/>
              </a:rPr>
              <a:t>可以设计第三方</a:t>
            </a:r>
            <a:r>
              <a:rPr lang="en-US" altLang="zh-CN" sz="2800">
                <a:sym typeface="+mn-ea"/>
              </a:rPr>
              <a:t> LoongArch </a:t>
            </a:r>
            <a:r>
              <a:rPr lang="zh-CN" altLang="en-US" sz="2800">
                <a:sym typeface="+mn-ea"/>
              </a:rPr>
              <a:t>硬件实现且不被起诉？</a:t>
            </a:r>
            <a:endParaRPr lang="zh-CN" altLang="en-US" sz="2800">
              <a:sym typeface="+mn-ea"/>
            </a:endParaRPr>
          </a:p>
          <a:p>
            <a:pPr lvl="1"/>
            <a:r>
              <a:rPr lang="zh-CN" altLang="en-US" sz="2400">
                <a:sym typeface="+mn-ea"/>
              </a:rPr>
              <a:t>厂商怎么让龙芯相信自己不会在流片设计中夹杂私货？</a:t>
            </a:r>
            <a:endParaRPr lang="zh-CN" altLang="en-US" sz="2400">
              <a:sym typeface="+mn-ea"/>
            </a:endParaRPr>
          </a:p>
          <a:p>
            <a:pPr lvl="2"/>
            <a:r>
              <a:rPr lang="zh-CN" altLang="en-US" sz="2330">
                <a:sym typeface="+mn-ea"/>
              </a:rPr>
              <a:t>无心之失导致的</a:t>
            </a:r>
            <a:r>
              <a:rPr lang="en-US" altLang="zh-CN" sz="2330">
                <a:sym typeface="+mn-ea"/>
              </a:rPr>
              <a:t> errata</a:t>
            </a:r>
            <a:r>
              <a:rPr lang="zh-CN" altLang="en-US" sz="2330">
                <a:sym typeface="+mn-ea"/>
              </a:rPr>
              <a:t>，导致此批次芯片违反了</a:t>
            </a:r>
            <a:r>
              <a:rPr lang="en-US" altLang="zh-CN" sz="2330">
                <a:sym typeface="+mn-ea"/>
              </a:rPr>
              <a:t> LA </a:t>
            </a:r>
            <a:r>
              <a:rPr lang="zh-CN" altLang="en-US" sz="2330">
                <a:sym typeface="+mn-ea"/>
              </a:rPr>
              <a:t>架构规范，要召回吗？</a:t>
            </a:r>
            <a:endParaRPr lang="zh-CN" altLang="en-US" sz="2330">
              <a:sym typeface="+mn-ea"/>
            </a:endParaRPr>
          </a:p>
          <a:p>
            <a:pPr lvl="3"/>
            <a:r>
              <a:rPr lang="zh-CN" altLang="en-US" sz="2265">
                <a:sym typeface="+mn-ea"/>
              </a:rPr>
              <a:t>不召回的话，社区与龙芯需要给「擦屁股」吗？</a:t>
            </a:r>
            <a:endParaRPr lang="zh-CN" altLang="en-US" sz="2265">
              <a:sym typeface="+mn-ea"/>
            </a:endParaRPr>
          </a:p>
          <a:p>
            <a:pPr lvl="4"/>
            <a:r>
              <a:rPr lang="zh-CN" altLang="en-US" sz="2265">
                <a:sym typeface="+mn-ea"/>
              </a:rPr>
              <a:t>如果这次就事论事，决定擦了，会引人效仿吗？</a:t>
            </a:r>
            <a:endParaRPr lang="zh-CN" altLang="en-US" sz="2265">
              <a:sym typeface="+mn-ea"/>
            </a:endParaRPr>
          </a:p>
          <a:p>
            <a:pPr lvl="0"/>
            <a:r>
              <a:rPr lang="zh-CN" altLang="en-US"/>
              <a:t>如果认为第三方跟自己抢钱的话，自身销售额的减少，与市场份额的增长，选哪个？</a:t>
            </a:r>
            <a:endParaRPr lang="zh-CN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p>
            <a:r>
              <a:rPr lang="zh-CN" altLang="en-US"/>
              <a:t>内容提要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zh-CN" altLang="en-US"/>
              <a:t>《</a:t>
            </a:r>
            <a:r>
              <a:rPr lang="zh-CN" altLang="en-US" kern="100" spc="-750">
                <a:solidFill>
                  <a:srgbClr val="FEB30B"/>
                </a:solidFill>
                <a:uFillTx/>
                <a:latin typeface="Smiley Sans Oblique" charset="-122"/>
                <a:ea typeface="Smiley Sans Oblique" charset="-122"/>
                <a:sym typeface="+mn-ea"/>
              </a:rPr>
              <a:t>咱</a:t>
            </a:r>
            <a:r>
              <a:rPr lang="zh-CN" altLang="en-US" kern="100" spc="-750">
                <a:solidFill>
                  <a:srgbClr val="D43330"/>
                </a:solidFill>
                <a:uFillTx/>
                <a:latin typeface="Smiley Sans Oblique" charset="-122"/>
                <a:ea typeface="Smiley Sans Oblique" charset="-122"/>
                <a:sym typeface="+mn-ea"/>
              </a:rPr>
              <a:t>龙</a:t>
            </a:r>
            <a:r>
              <a:rPr lang="zh-CN" altLang="en-US" kern="100" spc="-750">
                <a:solidFill>
                  <a:srgbClr val="FEB30B"/>
                </a:solidFill>
                <a:uFillTx/>
                <a:latin typeface="Smiley Sans Oblique" charset="-122"/>
                <a:ea typeface="Smiley Sans Oblique" charset="-122"/>
                <a:sym typeface="+mn-ea"/>
              </a:rPr>
              <a:t>了吗</a:t>
            </a:r>
            <a:r>
              <a:rPr altLang="zh-CN" kern="100">
                <a:solidFill>
                  <a:srgbClr val="FEB30B"/>
                </a:solidFill>
                <a:uFillTx/>
                <a:latin typeface="Smiley Sans Oblique" charset="-122"/>
                <a:ea typeface="Smiley Sans Oblique" charset="-122"/>
                <a:sym typeface="+mn-ea"/>
              </a:rPr>
              <a:t>?</a:t>
            </a:r>
            <a:r>
              <a:rPr lang="zh-CN" altLang="en-US"/>
              <a:t>》年度复盘</a:t>
            </a:r>
            <a:endParaRPr lang="zh-CN" altLang="en-US"/>
          </a:p>
          <a:p>
            <a:r>
              <a:rPr lang="zh-CN" altLang="en-US"/>
              <a:t>第三方龙架构生态：何去何从？</a:t>
            </a:r>
            <a:endParaRPr lang="zh-CN" altLang="en-US"/>
          </a:p>
          <a:p>
            <a:r>
              <a:rPr lang="zh-CN" altLang="en-US"/>
              <a:t>下一步的规划：个人的想法与建议</a:t>
            </a:r>
            <a:endParaRPr lang="zh-CN" altLang="en-US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p>
            <a:r>
              <a:rPr lang="zh-CN" altLang="en-US"/>
              <a:t>近期我打算推进的事项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99795" y="1800225"/>
            <a:ext cx="8943975" cy="4500245"/>
          </a:xfrm>
        </p:spPr>
        <p:txBody>
          <a:bodyPr/>
          <a:p>
            <a:r>
              <a:rPr lang="zh-CN" altLang="en-US"/>
              <a:t>确保个人方面可持续的</a:t>
            </a:r>
            <a:r>
              <a:rPr lang="en-US" altLang="zh-CN"/>
              <a:t> </a:t>
            </a:r>
            <a:r>
              <a:rPr lang="zh-CN" altLang="en-US" kern="100" spc="-750">
                <a:solidFill>
                  <a:srgbClr val="FEB30B"/>
                </a:solidFill>
                <a:uFillTx/>
                <a:latin typeface="Smiley Sans Oblique" charset="-122"/>
                <a:ea typeface="Smiley Sans Oblique" charset="-122"/>
                <a:sym typeface="+mn-ea"/>
              </a:rPr>
              <a:t>咱</a:t>
            </a:r>
            <a:r>
              <a:rPr lang="zh-CN" altLang="en-US" kern="100" spc="-750">
                <a:solidFill>
                  <a:srgbClr val="D43330"/>
                </a:solidFill>
                <a:uFillTx/>
                <a:latin typeface="Smiley Sans Oblique" charset="-122"/>
                <a:ea typeface="Smiley Sans Oblique" charset="-122"/>
                <a:sym typeface="+mn-ea"/>
              </a:rPr>
              <a:t>龙</a:t>
            </a:r>
            <a:r>
              <a:rPr lang="zh-CN" altLang="en-US" kern="100" spc="-750">
                <a:solidFill>
                  <a:srgbClr val="FEB30B"/>
                </a:solidFill>
                <a:uFillTx/>
                <a:latin typeface="Smiley Sans Oblique" charset="-122"/>
                <a:ea typeface="Smiley Sans Oblique" charset="-122"/>
                <a:sym typeface="+mn-ea"/>
              </a:rPr>
              <a:t>了吗</a:t>
            </a:r>
            <a:r>
              <a:rPr altLang="zh-CN" kern="100">
                <a:solidFill>
                  <a:srgbClr val="FEB30B"/>
                </a:solidFill>
                <a:uFillTx/>
                <a:latin typeface="Smiley Sans Oblique" charset="-122"/>
                <a:ea typeface="Smiley Sans Oblique" charset="-122"/>
                <a:sym typeface="+mn-ea"/>
              </a:rPr>
              <a:t>?</a:t>
            </a:r>
            <a:r>
              <a:rPr lang="en-US" altLang="zh-CN"/>
              <a:t> </a:t>
            </a:r>
            <a:r>
              <a:rPr lang="zh-CN" altLang="en-US"/>
              <a:t>及其他开源参与</a:t>
            </a:r>
            <a:endParaRPr lang="zh-CN" altLang="en-US"/>
          </a:p>
          <a:p>
            <a:pPr lvl="1"/>
            <a:r>
              <a:rPr lang="zh-CN" altLang="en-US"/>
              <a:t>找人协同维护</a:t>
            </a:r>
            <a:endParaRPr lang="en-US"/>
          </a:p>
          <a:p>
            <a:pPr lvl="1"/>
            <a:r>
              <a:rPr lang="zh-CN" altLang="en-US"/>
              <a:t>拓展宣发渠道，放大声量</a:t>
            </a:r>
            <a:endParaRPr lang="en-US"/>
          </a:p>
          <a:p>
            <a:pPr lvl="1"/>
            <a:r>
              <a:rPr lang="zh-CN" altLang="en-US"/>
              <a:t>调研</a:t>
            </a:r>
            <a:r>
              <a:rPr lang="en-US" altLang="zh-CN"/>
              <a:t> Patreon / </a:t>
            </a:r>
            <a:r>
              <a:rPr lang="zh-CN" altLang="en-US"/>
              <a:t>爱发电等经济回馈机制</a:t>
            </a:r>
            <a:endParaRPr lang="zh-CN" altLang="en-US"/>
          </a:p>
          <a:p>
            <a:r>
              <a:rPr lang="zh-CN" altLang="en-US"/>
              <a:t>赋能更广阔的</a:t>
            </a:r>
            <a:r>
              <a:rPr lang="en-US" altLang="zh-CN"/>
              <a:t> LoongArch </a:t>
            </a:r>
            <a:r>
              <a:rPr lang="zh-CN" altLang="en-US"/>
              <a:t>第三方参与</a:t>
            </a:r>
            <a:endParaRPr lang="zh-CN" altLang="en-US"/>
          </a:p>
          <a:p>
            <a:pPr lvl="1"/>
            <a:r>
              <a:rPr lang="zh-CN" altLang="en-US">
                <a:sym typeface="+mn-ea"/>
              </a:rPr>
              <a:t>众人拾柴火焰高</a:t>
            </a:r>
            <a:r>
              <a:rPr lang="zh-CN" altLang="en-US" sz="2400"/>
              <a:t>！</a:t>
            </a:r>
            <a:endParaRPr lang="zh-CN" altLang="en-US"/>
          </a:p>
          <a:p>
            <a:pPr lvl="1"/>
            <a:r>
              <a:rPr lang="zh-CN" altLang="en-US"/>
              <a:t>针对已被识别的重要法律问题，推进沟通</a:t>
            </a:r>
            <a:endParaRPr lang="zh-CN" altLang="en-US"/>
          </a:p>
          <a:p>
            <a:pPr lvl="1"/>
            <a:r>
              <a:rPr lang="zh-CN" altLang="en-US"/>
              <a:t>在已受风险评估的合理范围内，推进整活</a:t>
            </a:r>
            <a:r>
              <a:rPr lang="zh-CN" altLang="en-US" sz="1800"/>
              <a:t>儿</a:t>
            </a:r>
            <a:endParaRPr lang="zh-CN" altLang="en-US"/>
          </a:p>
          <a:p>
            <a:pPr lvl="1"/>
            <a:r>
              <a:rPr lang="en-US" altLang="zh-CN"/>
              <a:t>DebConf 24</a:t>
            </a:r>
            <a:r>
              <a:rPr lang="zh-CN" altLang="en-US"/>
              <a:t>：外交工作</a:t>
            </a:r>
            <a:endParaRPr lang="zh-CN" altLang="en-US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p>
            <a:r>
              <a:rPr lang="zh-CN" altLang="en-US"/>
              <a:t>比方说，整点</a:t>
            </a:r>
            <a:r>
              <a:rPr lang="zh-CN" altLang="en-US" sz="3110"/>
              <a:t>儿</a:t>
            </a:r>
            <a:r>
              <a:rPr lang="zh-CN" altLang="en-US"/>
              <a:t>啥活</a:t>
            </a:r>
            <a:r>
              <a:rPr lang="zh-CN" altLang="en-US" sz="3110"/>
              <a:t>儿</a:t>
            </a:r>
            <a:r>
              <a:rPr lang="zh-CN" altLang="en-US"/>
              <a:t>？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en-US" altLang="zh-CN"/>
              <a:t>e.g. 2024-07-12 </a:t>
            </a:r>
            <a:r>
              <a:rPr lang="zh-CN" altLang="en-US"/>
              <a:t>龙芯中科微信公众号</a:t>
            </a:r>
            <a:br>
              <a:rPr lang="zh-CN" altLang="en-US"/>
            </a:br>
            <a:r>
              <a:rPr lang="zh-CN" altLang="en-US">
                <a:hlinkClick r:id="rId1" tooltip="" action="ppaction://hlinkfile"/>
              </a:rPr>
              <a:t>《基于龙架构的</a:t>
            </a:r>
            <a:r>
              <a:rPr lang="en-US" altLang="zh-CN">
                <a:hlinkClick r:id="rId1" tooltip="" action="ppaction://hlinkfile"/>
              </a:rPr>
              <a:t> Lain </a:t>
            </a:r>
            <a:r>
              <a:rPr lang="zh-CN" altLang="en-US">
                <a:hlinkClick r:id="rId1" tooltip="" action="ppaction://hlinkfile"/>
              </a:rPr>
              <a:t>与</a:t>
            </a:r>
            <a:r>
              <a:rPr lang="en-US" altLang="zh-CN">
                <a:hlinkClick r:id="rId1" tooltip="" action="ppaction://hlinkfile"/>
              </a:rPr>
              <a:t> EULA </a:t>
            </a:r>
            <a:r>
              <a:rPr lang="zh-CN" altLang="en-US">
                <a:hlinkClick r:id="rId1" tooltip="" action="ppaction://hlinkfile"/>
              </a:rPr>
              <a:t>处理器流片成功》</a:t>
            </a:r>
            <a:endParaRPr lang="zh-CN" altLang="en-US">
              <a:hlinkClick r:id="rId1" tooltip="" action="ppaction://hlinkfile"/>
            </a:endParaRPr>
          </a:p>
          <a:p>
            <a:pPr lvl="1"/>
            <a:r>
              <a:rPr lang="en-US" altLang="zh-CN"/>
              <a:t>from </a:t>
            </a:r>
            <a:r>
              <a:rPr lang="zh-CN" altLang="en-US"/>
              <a:t>北航，</a:t>
            </a:r>
            <a:r>
              <a:rPr lang="en-US" altLang="zh-CN"/>
              <a:t>LA32R</a:t>
            </a:r>
            <a:endParaRPr lang="en-US" altLang="zh-CN"/>
          </a:p>
          <a:p>
            <a:pPr lvl="1"/>
            <a:r>
              <a:rPr lang="en-US" altLang="zh-CN"/>
              <a:t>Prior art: BX100E-HHU </a:t>
            </a:r>
            <a:r>
              <a:rPr lang="zh-CN" altLang="en-US"/>
              <a:t>河海大学</a:t>
            </a:r>
            <a:endParaRPr lang="zh-CN" altLang="en-US"/>
          </a:p>
          <a:p>
            <a:pPr lvl="0"/>
            <a:r>
              <a:rPr lang="zh-CN" altLang="en-US"/>
              <a:t>为何不</a:t>
            </a:r>
            <a:r>
              <a:rPr lang="en-US" altLang="zh-CN"/>
              <a:t> LA64 </a:t>
            </a:r>
            <a:r>
              <a:rPr lang="zh-CN" altLang="en-US"/>
              <a:t>呢？为何不</a:t>
            </a:r>
            <a:r>
              <a:rPr lang="zh-CN" altLang="en-US">
                <a:latin typeface="MiSans Heavy" charset="-122"/>
                <a:ea typeface="MiSans Heavy" charset="-122"/>
              </a:rPr>
              <a:t>开源协作</a:t>
            </a:r>
            <a:r>
              <a:rPr lang="zh-CN" altLang="en-US"/>
              <a:t>呢？</a:t>
            </a:r>
            <a:endParaRPr lang="zh-CN" altLang="en-US"/>
          </a:p>
          <a:p>
            <a:pPr lvl="1"/>
            <a:r>
              <a:rPr lang="zh-CN" altLang="en-US" sz="2400"/>
              <a:t>前者风险可控（容易证明善意）；后者</a:t>
            </a:r>
            <a:r>
              <a:rPr lang="en-US" altLang="zh-CN" sz="2400"/>
              <a:t> </a:t>
            </a:r>
            <a:r>
              <a:rPr lang="en-US" altLang="zh-CN" sz="2400">
                <a:latin typeface="MiSans Latin Heavy" charset="0"/>
                <a:cs typeface="MiSans Latin Heavy" charset="0"/>
              </a:rPr>
              <a:t>Why not?</a:t>
            </a:r>
            <a:endParaRPr lang="zh-CN" altLang="en-US"/>
          </a:p>
          <a:p>
            <a:pPr lvl="0"/>
            <a:r>
              <a:rPr lang="zh-CN" altLang="en-US"/>
              <a:t>我在此以个人身份建议同学们：</a:t>
            </a:r>
            <a:endParaRPr lang="zh-CN" altLang="en-US"/>
          </a:p>
          <a:p>
            <a:pPr lvl="1"/>
            <a:r>
              <a:rPr lang="zh-CN" altLang="en-US"/>
              <a:t>来合计合计，可能有戏！</a:t>
            </a:r>
            <a:endParaRPr lang="zh-CN" altLang="en-US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p>
            <a:r>
              <a:rPr lang="zh-CN" altLang="en-US"/>
              <a:t>如何与同志们建立联系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en-US"/>
              <a:t>GitHub </a:t>
            </a:r>
            <a:r>
              <a:rPr lang="en-US">
                <a:hlinkClick r:id="rId1" tooltip="" action="ppaction://hlinkfile"/>
              </a:rPr>
              <a:t>@loongson-community</a:t>
            </a:r>
            <a:endParaRPr lang="en-US">
              <a:hlinkClick r:id="rId1" tooltip="" action="ppaction://hlinkfile"/>
            </a:endParaRPr>
          </a:p>
          <a:p>
            <a:pPr lvl="1"/>
            <a:r>
              <a:rPr lang="zh-CN" altLang="en-US"/>
              <a:t>跨项目协作讨论区</a:t>
            </a:r>
            <a:r>
              <a:rPr lang="en-US" altLang="zh-CN"/>
              <a:t> </a:t>
            </a:r>
            <a:r>
              <a:rPr lang="en-US" altLang="zh-CN">
                <a:hlinkClick r:id="rId2" tooltip="" action="ppaction://hlinkfile"/>
              </a:rPr>
              <a:t>discussions</a:t>
            </a:r>
            <a:endParaRPr lang="en-US" altLang="zh-CN">
              <a:hlinkClick r:id="rId2" tooltip="" action="ppaction://hlinkfile"/>
            </a:endParaRPr>
          </a:p>
          <a:p>
            <a:pPr lvl="2"/>
            <a:r>
              <a:rPr lang="zh-CN" altLang="en-US">
                <a:sym typeface="+mn-ea"/>
              </a:rPr>
              <a:t>英雄帖</a:t>
            </a:r>
            <a:endParaRPr lang="en-US" altLang="zh-CN">
              <a:hlinkClick r:id="rId2" tooltip="" action="ppaction://hlinkfile"/>
            </a:endParaRPr>
          </a:p>
          <a:p>
            <a:pPr lvl="1"/>
            <a:r>
              <a:rPr lang="zh-CN" altLang="en-US" kern="100" spc="-750">
                <a:solidFill>
                  <a:srgbClr val="FEB30B"/>
                </a:solidFill>
                <a:uFillTx/>
                <a:latin typeface="Smiley Sans Oblique" charset="-122"/>
                <a:ea typeface="Smiley Sans Oblique" charset="-122"/>
                <a:sym typeface="+mn-ea"/>
              </a:rPr>
              <a:t>咱</a:t>
            </a:r>
            <a:r>
              <a:rPr lang="zh-CN" altLang="en-US" kern="100" spc="-750">
                <a:solidFill>
                  <a:srgbClr val="D43330"/>
                </a:solidFill>
                <a:uFillTx/>
                <a:latin typeface="Smiley Sans Oblique" charset="-122"/>
                <a:ea typeface="Smiley Sans Oblique" charset="-122"/>
                <a:sym typeface="+mn-ea"/>
              </a:rPr>
              <a:t>龙</a:t>
            </a:r>
            <a:r>
              <a:rPr lang="zh-CN" altLang="en-US" kern="100" spc="-750">
                <a:solidFill>
                  <a:srgbClr val="FEB30B"/>
                </a:solidFill>
                <a:uFillTx/>
                <a:latin typeface="Smiley Sans Oblique" charset="-122"/>
                <a:ea typeface="Smiley Sans Oblique" charset="-122"/>
                <a:sym typeface="+mn-ea"/>
              </a:rPr>
              <a:t>了吗</a:t>
            </a:r>
            <a:r>
              <a:rPr altLang="zh-CN" kern="100">
                <a:solidFill>
                  <a:srgbClr val="FEB30B"/>
                </a:solidFill>
                <a:uFillTx/>
                <a:latin typeface="Smiley Sans Oblique" charset="-122"/>
                <a:ea typeface="Smiley Sans Oblique" charset="-122"/>
                <a:sym typeface="+mn-ea"/>
              </a:rPr>
              <a:t>?</a:t>
            </a:r>
            <a:r>
              <a:rPr lang="en-US" altLang="zh-CN">
                <a:sym typeface="+mn-ea"/>
              </a:rPr>
              <a:t> </a:t>
            </a:r>
            <a:r>
              <a:rPr lang="en-US" altLang="zh-CN">
                <a:hlinkClick r:id="rId2" tooltip="" action="ppaction://hlinkfile"/>
              </a:rPr>
              <a:t>areweloongyet</a:t>
            </a:r>
            <a:endParaRPr lang="en-US" altLang="zh-CN">
              <a:hlinkClick r:id="rId2" tooltip="" action="ppaction://hlinkfile"/>
            </a:endParaRPr>
          </a:p>
          <a:p>
            <a:pPr lvl="0"/>
            <a:r>
              <a:rPr lang="zh-CN" altLang="en-US">
                <a:sym typeface="+mn-ea"/>
              </a:rPr>
              <a:t>具体项目的龙架构相关事项</a:t>
            </a:r>
            <a:endParaRPr lang="zh-CN" altLang="en-US">
              <a:sym typeface="+mn-ea"/>
            </a:endParaRPr>
          </a:p>
          <a:p>
            <a:pPr lvl="1"/>
            <a:r>
              <a:rPr lang="zh-CN" altLang="en-US">
                <a:sym typeface="+mn-ea"/>
              </a:rPr>
              <a:t>在相应项目讨论</a:t>
            </a:r>
            <a:endParaRPr lang="zh-CN" altLang="en-US">
              <a:sym typeface="+mn-ea"/>
            </a:endParaRPr>
          </a:p>
          <a:p>
            <a:pPr lvl="1"/>
            <a:r>
              <a:rPr lang="zh-CN" altLang="en-US"/>
              <a:t>如有必要，在</a:t>
            </a:r>
            <a:r>
              <a:rPr lang="en-US" altLang="zh-CN"/>
              <a:t> l-c/discussions </a:t>
            </a:r>
            <a:r>
              <a:rPr lang="zh-CN" altLang="en-US"/>
              <a:t>建立</a:t>
            </a:r>
            <a:r>
              <a:rPr lang="en-US" altLang="zh-CN"/>
              <a:t> tracker issue</a:t>
            </a:r>
            <a:endParaRPr lang="zh-CN" altLang="en-US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p>
            <a:r>
              <a:rPr lang="zh-CN" altLang="en-US">
                <a:sym typeface="+mn-ea"/>
              </a:rPr>
              <a:t>那么：</a:t>
            </a:r>
            <a:r>
              <a:rPr>
                <a:sym typeface="+mn-ea"/>
              </a:rPr>
              <a:t>4202 </a:t>
            </a:r>
            <a:r>
              <a:rPr lang="zh-CN" altLang="en-US">
                <a:sym typeface="+mn-ea"/>
              </a:rPr>
              <a:t>年了，</a:t>
            </a:r>
            <a:r>
              <a:rPr lang="zh-CN" altLang="en-US" sz="4890" kern="100" spc="-1000">
                <a:solidFill>
                  <a:srgbClr val="FEB30B"/>
                </a:solidFill>
                <a:uFillTx/>
                <a:latin typeface="Smiley Sans Oblique" charset="-122"/>
                <a:ea typeface="Smiley Sans Oblique" charset="-122"/>
                <a:sym typeface="+mn-ea"/>
              </a:rPr>
              <a:t>咱</a:t>
            </a:r>
            <a:r>
              <a:rPr lang="zh-CN" altLang="en-US" sz="4890" kern="100" spc="-1000">
                <a:solidFill>
                  <a:srgbClr val="D43330"/>
                </a:solidFill>
                <a:uFillTx/>
                <a:latin typeface="Smiley Sans Oblique" charset="-122"/>
                <a:ea typeface="Smiley Sans Oblique" charset="-122"/>
                <a:sym typeface="+mn-ea"/>
              </a:rPr>
              <a:t>龙</a:t>
            </a:r>
            <a:r>
              <a:rPr lang="zh-CN" altLang="en-US" sz="4890" kern="100" spc="-1000">
                <a:solidFill>
                  <a:srgbClr val="FEB30B"/>
                </a:solidFill>
                <a:uFillTx/>
                <a:latin typeface="Smiley Sans Oblique" charset="-122"/>
                <a:ea typeface="Smiley Sans Oblique" charset="-122"/>
                <a:sym typeface="+mn-ea"/>
              </a:rPr>
              <a:t>了吗？</a:t>
            </a:r>
            <a:endParaRPr lang="zh-CN" altLang="en-US" sz="489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99795" y="1800225"/>
            <a:ext cx="8697595" cy="4500245"/>
          </a:xfrm>
        </p:spPr>
        <p:txBody>
          <a:bodyPr/>
          <a:p>
            <a:r>
              <a:rPr lang="en-US" altLang="zh-CN"/>
              <a:t>It depends</a:t>
            </a:r>
            <a:endParaRPr lang="en-US" altLang="zh-CN"/>
          </a:p>
          <a:p>
            <a:r>
              <a:rPr lang="zh-CN" altLang="en-US"/>
              <a:t>但如果</a:t>
            </a:r>
            <a:r>
              <a:rPr lang="zh-CN" altLang="en-US" kern="100" spc="-600">
                <a:solidFill>
                  <a:srgbClr val="FEB30B"/>
                </a:solidFill>
                <a:uFillTx/>
                <a:latin typeface="Smiley Sans Oblique" charset="-122"/>
                <a:ea typeface="Smiley Sans Oblique" charset="-122"/>
                <a:sym typeface="+mn-ea"/>
              </a:rPr>
              <a:t>咱</a:t>
            </a:r>
            <a:r>
              <a:rPr lang="zh-CN" altLang="en-US"/>
              <a:t>想在</a:t>
            </a:r>
            <a:r>
              <a:rPr lang="en-US" altLang="zh-CN"/>
              <a:t> 4202 </a:t>
            </a:r>
            <a:r>
              <a:rPr lang="zh-CN" altLang="en-US"/>
              <a:t>年</a:t>
            </a:r>
            <a:r>
              <a:rPr lang="zh-CN" altLang="en-US" kern="100" spc="-600">
                <a:solidFill>
                  <a:srgbClr val="D43330"/>
                </a:solidFill>
                <a:uFillTx/>
                <a:latin typeface="Smiley Sans Oblique" charset="-122"/>
                <a:ea typeface="Smiley Sans Oblique" charset="-122"/>
                <a:sym typeface="+mn-ea"/>
              </a:rPr>
              <a:t>龙</a:t>
            </a:r>
            <a:r>
              <a:rPr lang="zh-CN" altLang="en-US"/>
              <a:t>，</a:t>
            </a:r>
            <a:r>
              <a:rPr lang="zh-CN" altLang="en-US" kern="100" spc="-600">
                <a:solidFill>
                  <a:srgbClr val="FEB30B"/>
                </a:solidFill>
                <a:uFillTx/>
                <a:latin typeface="Smiley Sans Oblique" charset="-122"/>
                <a:ea typeface="Smiley Sans Oblique" charset="-122"/>
                <a:sym typeface="+mn-ea"/>
              </a:rPr>
              <a:t>咱</a:t>
            </a:r>
            <a:r>
              <a:rPr lang="en-US" altLang="zh-CN"/>
              <a:t> 2024 </a:t>
            </a:r>
            <a:r>
              <a:rPr lang="zh-CN" altLang="en-US"/>
              <a:t>年就得先开始</a:t>
            </a:r>
            <a:r>
              <a:rPr lang="zh-CN" altLang="en-US" kern="100" spc="-600">
                <a:solidFill>
                  <a:srgbClr val="D43330"/>
                </a:solidFill>
                <a:uFillTx/>
                <a:latin typeface="Smiley Sans Oblique" charset="-122"/>
                <a:ea typeface="Smiley Sans Oblique" charset="-122"/>
                <a:sym typeface="+mn-ea"/>
              </a:rPr>
              <a:t>龙</a:t>
            </a:r>
            <a:endParaRPr lang="zh-CN" altLang="en-US" kern="100" spc="-600">
              <a:solidFill>
                <a:srgbClr val="D43330"/>
              </a:solidFill>
              <a:uFillTx/>
              <a:latin typeface="Smiley Sans Oblique" charset="-122"/>
              <a:ea typeface="Smiley Sans Oblique" charset="-122"/>
              <a:sym typeface="+mn-ea"/>
            </a:endParaRPr>
          </a:p>
          <a:p>
            <a:r>
              <a:rPr lang="zh-CN" altLang="en-US">
                <a:sym typeface="+mn-ea"/>
              </a:rPr>
              <a:t>革命尚未成功，同志仍需努力！</a:t>
            </a:r>
            <a:endParaRPr lang="zh-CN" altLang="en-US" spc="-60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5" name="Title 14"/>
          <p:cNvSpPr>
            <a:spLocks noGrp="1"/>
          </p:cNvSpPr>
          <p:nvPr>
            <p:ph type="ctrTitle"/>
          </p:nvPr>
        </p:nvSpPr>
        <p:spPr/>
        <p:txBody>
          <a:bodyPr/>
          <a:p>
            <a:r>
              <a:rPr lang="zh-CN" altLang="en-US"/>
              <a:t>问答环节</a:t>
            </a:r>
            <a:endParaRPr lang="en-US" altLang="zh-CN"/>
          </a:p>
        </p:txBody>
      </p:sp>
      <p:sp>
        <p:nvSpPr>
          <p:cNvPr id="16" name="Subtitle 15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0000" lnSpcReduction="20000"/>
          </a:bodyPr>
          <a:p>
            <a:r>
              <a:rPr lang="zh-CN" altLang="en-US"/>
              <a:t>感谢您能听完！</a:t>
            </a:r>
            <a:endParaRPr lang="zh-CN" alt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p>
            <a:r>
              <a:rPr lang="zh-CN" altLang="en-US"/>
              <a:t>叠甲环节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zh-CN" altLang="en-US"/>
              <a:t>我会尽量进行客观叙述，区分事实与观点</a:t>
            </a:r>
            <a:endParaRPr lang="zh-CN" altLang="en-US"/>
          </a:p>
          <a:p>
            <a:pPr lvl="1"/>
            <a:r>
              <a:rPr lang="zh-CN" altLang="en-US"/>
              <a:t>听者也应当自行分清事实与观点</a:t>
            </a:r>
            <a:endParaRPr lang="zh-CN" altLang="en-US"/>
          </a:p>
          <a:p>
            <a:pPr lvl="0"/>
            <a:r>
              <a:rPr lang="zh-CN" altLang="en-US"/>
              <a:t>观点部分内容，仅代表个人立场</a:t>
            </a:r>
            <a:endParaRPr lang="zh-CN" altLang="en-US"/>
          </a:p>
          <a:p>
            <a:pPr lvl="0"/>
            <a:r>
              <a:rPr lang="zh-CN" altLang="en-US"/>
              <a:t>所有需要提及具体公司、商标的场合，均出于善意与语言组织必要</a:t>
            </a:r>
            <a:endParaRPr lang="zh-CN" alt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p>
            <a:r>
              <a:rPr lang="zh-CN" altLang="en-US" kern="100" spc="-1000">
                <a:solidFill>
                  <a:srgbClr val="FEB30B"/>
                </a:solidFill>
                <a:uFillTx/>
                <a:latin typeface="Smiley Sans Oblique" charset="-122"/>
                <a:ea typeface="Smiley Sans Oblique" charset="-122"/>
                <a:sym typeface="+mn-ea"/>
              </a:rPr>
              <a:t>咱</a:t>
            </a:r>
            <a:r>
              <a:rPr lang="zh-CN" altLang="en-US" kern="100" spc="-1000">
                <a:solidFill>
                  <a:srgbClr val="D43330"/>
                </a:solidFill>
                <a:uFillTx/>
                <a:latin typeface="Smiley Sans Oblique" charset="-122"/>
                <a:ea typeface="Smiley Sans Oblique" charset="-122"/>
                <a:sym typeface="+mn-ea"/>
              </a:rPr>
              <a:t>龙</a:t>
            </a:r>
            <a:r>
              <a:rPr lang="zh-CN" altLang="en-US" kern="100" spc="-1000">
                <a:solidFill>
                  <a:srgbClr val="FEB30B"/>
                </a:solidFill>
                <a:uFillTx/>
                <a:latin typeface="Smiley Sans Oblique" charset="-122"/>
                <a:ea typeface="Smiley Sans Oblique" charset="-122"/>
                <a:sym typeface="+mn-ea"/>
              </a:rPr>
              <a:t>了吗</a:t>
            </a:r>
            <a:r>
              <a:rPr altLang="zh-CN" kern="100" spc="-1000">
                <a:solidFill>
                  <a:srgbClr val="FEB30B"/>
                </a:solidFill>
                <a:uFillTx/>
                <a:latin typeface="Smiley Sans Oblique" charset="-122"/>
                <a:ea typeface="Smiley Sans Oblique" charset="-122"/>
                <a:sym typeface="+mn-ea"/>
              </a:rPr>
              <a:t>?</a:t>
            </a:r>
            <a:r>
              <a:rPr altLang="zh-CN">
                <a:sym typeface="+mn-ea"/>
              </a:rPr>
              <a:t> </a:t>
            </a:r>
            <a:r>
              <a:rPr lang="zh-CN" altLang="en-US">
                <a:sym typeface="+mn-ea"/>
              </a:rPr>
              <a:t>的</a:t>
            </a:r>
            <a:r>
              <a:rPr lang="zh-CN" altLang="en-US"/>
              <a:t>创办背景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99795" y="1800225"/>
            <a:ext cx="10031095" cy="4500245"/>
          </a:xfrm>
        </p:spPr>
        <p:txBody>
          <a:bodyPr/>
          <a:p>
            <a:r>
              <a:rPr lang="en-US"/>
              <a:t>2022 </a:t>
            </a:r>
            <a:r>
              <a:rPr lang="zh-CN" altLang="en-US"/>
              <a:t>年：龙架构上游元年</a:t>
            </a:r>
            <a:endParaRPr lang="zh-CN" altLang="en-US"/>
          </a:p>
          <a:p>
            <a:pPr lvl="1"/>
            <a:r>
              <a:rPr lang="en-US" altLang="zh-CN"/>
              <a:t>Linux 5.19</a:t>
            </a:r>
            <a:r>
              <a:rPr lang="zh-CN" altLang="en-US"/>
              <a:t>、</a:t>
            </a:r>
            <a:r>
              <a:rPr lang="en-US" altLang="zh-CN"/>
              <a:t>glibc 2.36 </a:t>
            </a:r>
            <a:r>
              <a:rPr lang="zh-CN" altLang="en-US"/>
              <a:t>的发布，标志着新世界</a:t>
            </a:r>
            <a:r>
              <a:rPr lang="en-US" altLang="zh-CN"/>
              <a:t> ABI </a:t>
            </a:r>
            <a:r>
              <a:rPr lang="zh-CN" altLang="en-US"/>
              <a:t>终于稳定</a:t>
            </a:r>
            <a:endParaRPr lang="zh-CN" altLang="en-US"/>
          </a:p>
          <a:p>
            <a:pPr lvl="1"/>
            <a:r>
              <a:rPr lang="zh-CN" altLang="en-US"/>
              <a:t>正常来讲，应该会涌入</a:t>
            </a:r>
            <a:r>
              <a:rPr lang="en-US" altLang="zh-CN"/>
              <a:t> 3 </a:t>
            </a:r>
            <a:r>
              <a:rPr lang="zh-CN" altLang="en-US"/>
              <a:t>到</a:t>
            </a:r>
            <a:r>
              <a:rPr lang="en-US" altLang="zh-CN"/>
              <a:t> 4 </a:t>
            </a:r>
            <a:r>
              <a:rPr lang="zh-CN" altLang="en-US"/>
              <a:t>位数的开发者；而实际没有发生</a:t>
            </a:r>
            <a:endParaRPr lang="zh-CN" altLang="en-US"/>
          </a:p>
          <a:p>
            <a:pPr lvl="1"/>
            <a:r>
              <a:rPr lang="zh-CN" altLang="en-US"/>
              <a:t>实际涌入的贡献，质量也参差不齐</a:t>
            </a:r>
            <a:endParaRPr lang="zh-CN" altLang="en-US"/>
          </a:p>
          <a:p>
            <a:pPr lvl="1"/>
            <a:r>
              <a:rPr lang="zh-CN" altLang="en-US"/>
              <a:t>除去一些其他因素之后：很多人明显没有看过</a:t>
            </a:r>
            <a:r>
              <a:rPr lang="zh-CN" altLang="en-US">
                <a:latin typeface="MiSans Heavy" charset="-122"/>
                <a:ea typeface="MiSans Heavy" charset="-122"/>
              </a:rPr>
              <a:t>最新版本的</a:t>
            </a:r>
            <a:r>
              <a:rPr lang="zh-CN" altLang="en-US"/>
              <a:t>规范文档</a:t>
            </a:r>
            <a:endParaRPr lang="zh-CN" altLang="en-US"/>
          </a:p>
          <a:p>
            <a:pPr lvl="0"/>
            <a:r>
              <a:rPr lang="zh-CN" altLang="en-US">
                <a:latin typeface="MiSans Heavy" charset="-122"/>
                <a:ea typeface="MiSans Heavy" charset="-122"/>
              </a:rPr>
              <a:t>信息差</a:t>
            </a:r>
            <a:r>
              <a:rPr lang="zh-CN" altLang="en-US"/>
              <a:t>是这一阶段的主要矛盾</a:t>
            </a:r>
            <a:endParaRPr lang="zh-CN" altLang="en-US"/>
          </a:p>
          <a:p>
            <a:pPr lvl="1"/>
            <a:r>
              <a:rPr lang="zh-CN" altLang="en-US"/>
              <a:t>不熟悉前沿动态，使</a:t>
            </a:r>
            <a:r>
              <a:rPr lang="zh-CN" altLang="en-US">
                <a:latin typeface="MiSans Heavy" charset="-122"/>
                <a:ea typeface="MiSans Heavy" charset="-122"/>
                <a:sym typeface="+mn-ea"/>
              </a:rPr>
              <a:t>存量</a:t>
            </a:r>
            <a:r>
              <a:rPr lang="zh-CN" altLang="en-US">
                <a:sym typeface="+mn-ea"/>
              </a:rPr>
              <a:t>开发者的贡献效率低下甚至给自己埋坑</a:t>
            </a:r>
            <a:endParaRPr lang="zh-CN" altLang="en-US"/>
          </a:p>
          <a:p>
            <a:pPr lvl="1"/>
            <a:r>
              <a:rPr lang="zh-CN" altLang="en-US">
                <a:sym typeface="+mn-ea"/>
              </a:rPr>
              <a:t>缺乏学习资料与软硬件条件，使</a:t>
            </a:r>
            <a:r>
              <a:rPr lang="zh-CN" altLang="en-US">
                <a:latin typeface="MiSans Heavy" charset="-122"/>
                <a:ea typeface="MiSans Heavy" charset="-122"/>
              </a:rPr>
              <a:t>增量</a:t>
            </a:r>
            <a:r>
              <a:rPr lang="zh-CN" altLang="en-US"/>
              <a:t>开发者难以形成</a:t>
            </a:r>
            <a:endParaRPr lang="zh-CN" altLang="en-US"/>
          </a:p>
          <a:p>
            <a:pPr lvl="0"/>
            <a:r>
              <a:rPr lang="en-US" altLang="zh-CN"/>
              <a:t>Mozilla</a:t>
            </a:r>
            <a:r>
              <a:rPr lang="zh-CN" altLang="en-US"/>
              <a:t>「</a:t>
            </a:r>
            <a:r>
              <a:rPr lang="en-US" altLang="zh-CN">
                <a:hlinkClick r:id="rId1" tooltip="" action="ppaction://hlinkfile"/>
              </a:rPr>
              <a:t>Areweyet</a:t>
            </a:r>
            <a:r>
              <a:rPr lang="zh-CN" altLang="en-US"/>
              <a:t>」习俗：</a:t>
            </a:r>
            <a:r>
              <a:rPr lang="zh-CN" altLang="en-US">
                <a:sym typeface="+mn-ea"/>
              </a:rPr>
              <a:t>有趣有趣</a:t>
            </a:r>
            <a:r>
              <a:rPr lang="zh-CN" altLang="en-US"/>
              <a:t>！</a:t>
            </a:r>
            <a:endParaRPr lang="zh-CN" alt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p>
            <a:r>
              <a:rPr lang="zh-CN" altLang="en-US" kern="100" spc="-1000">
                <a:solidFill>
                  <a:srgbClr val="FEB30B"/>
                </a:solidFill>
                <a:uFillTx/>
                <a:latin typeface="Smiley Sans Oblique" charset="-122"/>
                <a:ea typeface="Smiley Sans Oblique" charset="-122"/>
                <a:sym typeface="+mn-ea"/>
              </a:rPr>
              <a:t>咱</a:t>
            </a:r>
            <a:r>
              <a:rPr lang="zh-CN" altLang="en-US" kern="100" spc="-1000">
                <a:solidFill>
                  <a:srgbClr val="D43330"/>
                </a:solidFill>
                <a:uFillTx/>
                <a:latin typeface="Smiley Sans Oblique" charset="-122"/>
                <a:ea typeface="Smiley Sans Oblique" charset="-122"/>
                <a:sym typeface="+mn-ea"/>
              </a:rPr>
              <a:t>龙</a:t>
            </a:r>
            <a:r>
              <a:rPr lang="zh-CN" altLang="en-US" kern="100" spc="-1000">
                <a:solidFill>
                  <a:srgbClr val="FEB30B"/>
                </a:solidFill>
                <a:uFillTx/>
                <a:latin typeface="Smiley Sans Oblique" charset="-122"/>
                <a:ea typeface="Smiley Sans Oblique" charset="-122"/>
                <a:sym typeface="+mn-ea"/>
              </a:rPr>
              <a:t>了吗</a:t>
            </a:r>
            <a:r>
              <a:rPr altLang="zh-CN" kern="100" spc="-1000">
                <a:solidFill>
                  <a:srgbClr val="FEB30B"/>
                </a:solidFill>
                <a:uFillTx/>
                <a:latin typeface="Smiley Sans Oblique" charset="-122"/>
                <a:ea typeface="Smiley Sans Oblique" charset="-122"/>
                <a:sym typeface="+mn-ea"/>
              </a:rPr>
              <a:t>?</a:t>
            </a:r>
            <a:r>
              <a:rPr altLang="zh-CN"/>
              <a:t> </a:t>
            </a:r>
            <a:r>
              <a:rPr lang="zh-CN" altLang="en-US"/>
              <a:t>是个啥？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99795" y="1800225"/>
            <a:ext cx="8495030" cy="4500245"/>
          </a:xfrm>
        </p:spPr>
        <p:txBody>
          <a:bodyPr/>
          <a:p>
            <a:r>
              <a:rPr lang="en-US" altLang="zh-CN">
                <a:sym typeface="+mn-ea"/>
              </a:rPr>
              <a:t>GitHub </a:t>
            </a:r>
            <a:r>
              <a:rPr lang="en-US" sz="2400">
                <a:latin typeface="Fira Code Light" charset="0"/>
                <a:cs typeface="Fira Code Light" charset="0"/>
                <a:hlinkClick r:id="rId1" tooltip="" action="ppaction://hlinkfile"/>
              </a:rPr>
              <a:t>loongson-community/areweloongyet</a:t>
            </a:r>
            <a:endParaRPr lang="en-US"/>
          </a:p>
          <a:p>
            <a:pPr lvl="0"/>
            <a:r>
              <a:rPr lang="zh-CN" altLang="en-US"/>
              <a:t>「一站式了解 LoongArch 的上游生态建设」</a:t>
            </a:r>
            <a:endParaRPr lang="zh-CN" altLang="en-US"/>
          </a:p>
          <a:p>
            <a:pPr lvl="1"/>
            <a:r>
              <a:rPr lang="en-US" altLang="zh-CN"/>
              <a:t>LoongArch </a:t>
            </a:r>
            <a:r>
              <a:rPr lang="zh-CN" altLang="en-US"/>
              <a:t>新世界生态的适配信息汇总</a:t>
            </a:r>
            <a:endParaRPr lang="zh-CN" altLang="en-US"/>
          </a:p>
          <a:p>
            <a:pPr lvl="1"/>
            <a:r>
              <a:rPr lang="zh-CN" altLang="en-US"/>
              <a:t>各种原创阅读材料：新旧世界差异、</a:t>
            </a:r>
            <a:r>
              <a:rPr lang="zh-CN" altLang="en-US">
                <a:sym typeface="+mn-ea"/>
              </a:rPr>
              <a:t>参考</a:t>
            </a:r>
            <a:r>
              <a:rPr lang="zh-CN" altLang="en-US"/>
              <a:t>基线</a:t>
            </a:r>
            <a:r>
              <a:rPr lang="en-US" altLang="zh-CN"/>
              <a:t>……</a:t>
            </a:r>
            <a:endParaRPr lang="zh-CN" altLang="en-US"/>
          </a:p>
          <a:p>
            <a:pPr lvl="1"/>
            <a:r>
              <a:rPr lang="en-US" altLang="zh-CN">
                <a:latin typeface="Smiley Sans Oblique" charset="-122"/>
                <a:ea typeface="Smiley Sans Oblique" charset="-122"/>
              </a:rPr>
              <a:t>This Week in LoongArch</a:t>
            </a:r>
            <a:r>
              <a:rPr lang="en-US" altLang="zh-CN"/>
              <a:t> /</a:t>
            </a:r>
            <a:r>
              <a:rPr lang="zh-CN" altLang="en-US"/>
              <a:t>《</a:t>
            </a:r>
            <a:r>
              <a:rPr lang="zh-CN" altLang="en-US" spc="-600">
                <a:solidFill>
                  <a:schemeClr val="tx1">
                    <a:lumMod val="95000"/>
                    <a:lumOff val="5000"/>
                  </a:schemeClr>
                </a:solidFill>
                <a:uFillTx/>
                <a:latin typeface="Smiley Sans Oblique" charset="-122"/>
                <a:ea typeface="Smiley Sans Oblique" charset="-122"/>
              </a:rPr>
              <a:t>每周一龙</a:t>
            </a:r>
            <a:r>
              <a:rPr lang="zh-CN" altLang="en-US"/>
              <a:t>》</a:t>
            </a:r>
            <a:endParaRPr lang="zh-CN" altLang="en-US"/>
          </a:p>
          <a:p>
            <a:pPr lvl="0"/>
            <a:r>
              <a:rPr lang="zh-CN" altLang="en-US"/>
              <a:t>技术栈：</a:t>
            </a:r>
            <a:r>
              <a:rPr lang="en-US" altLang="zh-CN"/>
              <a:t>Docusaurus </a:t>
            </a:r>
            <a:r>
              <a:rPr lang="zh-CN" altLang="en-US"/>
              <a:t>文档站</a:t>
            </a:r>
            <a:endParaRPr lang="zh-CN" altLang="en-US"/>
          </a:p>
          <a:p>
            <a:pPr lvl="1"/>
            <a:r>
              <a:rPr lang="en-US" altLang="zh-CN"/>
              <a:t>TypeScript &amp; React</a:t>
            </a:r>
            <a:r>
              <a:rPr lang="zh-CN" altLang="en-US"/>
              <a:t>，标记语言</a:t>
            </a:r>
            <a:r>
              <a:rPr lang="en-US" altLang="zh-CN"/>
              <a:t> MDX</a:t>
            </a:r>
            <a:endParaRPr lang="en-US" altLang="zh-CN"/>
          </a:p>
          <a:p>
            <a:pPr lvl="1"/>
            <a:r>
              <a:rPr lang="en-US" altLang="zh-CN"/>
              <a:t>Markdown </a:t>
            </a:r>
            <a:r>
              <a:rPr lang="zh-CN" altLang="en-US"/>
              <a:t>语法，但支持嵌入可互动组件</a:t>
            </a:r>
            <a:endParaRPr lang="en-US" altLang="zh-CN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p>
            <a:r>
              <a:rPr lang="zh-CN" altLang="en-US"/>
              <a:t>年度复盘：用数字说话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99795" y="1800225"/>
            <a:ext cx="9084310" cy="4500245"/>
          </a:xfrm>
        </p:spPr>
        <p:txBody>
          <a:bodyPr/>
          <a:p>
            <a:r>
              <a:rPr lang="en-US" altLang="zh-CN"/>
              <a:t>0 </a:t>
            </a:r>
            <a:r>
              <a:rPr lang="zh-CN" altLang="en-US"/>
              <a:t>社交媒体主动宣传</a:t>
            </a:r>
            <a:endParaRPr lang="zh-CN" altLang="en-US"/>
          </a:p>
          <a:p>
            <a:pPr lvl="1"/>
            <a:r>
              <a:rPr lang="zh-CN" altLang="en-US" sz="2400"/>
              <a:t>先前的</a:t>
            </a:r>
            <a:r>
              <a:rPr lang="en-US" altLang="zh-CN" sz="2400"/>
              <a:t> Bilibili/</a:t>
            </a:r>
            <a:r>
              <a:rPr lang="zh-CN" altLang="en-US" sz="2400"/>
              <a:t>知乎</a:t>
            </a:r>
            <a:r>
              <a:rPr lang="en-US" altLang="zh-CN" sz="2400"/>
              <a:t> </a:t>
            </a:r>
            <a:r>
              <a:rPr lang="zh-CN" altLang="en-US" sz="2400"/>
              <a:t>渠道非本人运营，且已倒闭</a:t>
            </a:r>
            <a:endParaRPr lang="en-US" altLang="zh-CN"/>
          </a:p>
          <a:p>
            <a:r>
              <a:rPr lang="en-US" altLang="zh-CN"/>
              <a:t>158 stars</a:t>
            </a:r>
            <a:endParaRPr lang="en-US" altLang="zh-CN"/>
          </a:p>
          <a:p>
            <a:r>
              <a:rPr lang="en-US" altLang="zh-CN"/>
              <a:t>744 commits from 15 individuals</a:t>
            </a:r>
            <a:endParaRPr lang="zh-CN" altLang="en-US"/>
          </a:p>
          <a:p>
            <a:r>
              <a:rPr lang="en-US" altLang="zh-CN"/>
              <a:t>57 </a:t>
            </a:r>
            <a:r>
              <a:rPr lang="zh-CN" altLang="en-US"/>
              <a:t>周，</a:t>
            </a:r>
            <a:r>
              <a:rPr lang="en-US" altLang="zh-CN"/>
              <a:t>52 </a:t>
            </a:r>
            <a:r>
              <a:rPr lang="zh-CN" altLang="en-US"/>
              <a:t>期周报，</a:t>
            </a:r>
            <a:r>
              <a:rPr lang="en-US" altLang="zh-CN"/>
              <a:t>119917 </a:t>
            </a:r>
            <a:r>
              <a:rPr lang="zh-CN" altLang="en-US"/>
              <a:t>字</a:t>
            </a:r>
            <a:endParaRPr lang="zh-CN" altLang="en-US"/>
          </a:p>
          <a:p>
            <a:pPr lvl="1"/>
            <a:r>
              <a:rPr lang="zh-CN" altLang="en-US" sz="2400"/>
              <a:t>共计咕咕</a:t>
            </a:r>
            <a:r>
              <a:rPr lang="en-US" altLang="zh-CN" sz="2400"/>
              <a:t> 5 </a:t>
            </a:r>
            <a:r>
              <a:rPr lang="zh-CN" altLang="en-US" sz="2400"/>
              <a:t>次，当前正在进行其中</a:t>
            </a:r>
            <a:r>
              <a:rPr lang="en-US" altLang="zh-CN" sz="2400"/>
              <a:t> 1 </a:t>
            </a:r>
            <a:r>
              <a:rPr lang="zh-CN" altLang="en-US" sz="2400"/>
              <a:t>次（史上持续最久）</a:t>
            </a:r>
            <a:endParaRPr lang="zh-CN" altLang="en-US">
              <a:sym typeface="+mn-ea"/>
            </a:endParaRPr>
          </a:p>
          <a:p>
            <a:r>
              <a:rPr lang="zh-CN" altLang="en-US"/>
              <a:t>出于尊重隐私及技术原因，未收集访问</a:t>
            </a:r>
            <a:r>
              <a:rPr lang="en-US" altLang="zh-CN"/>
              <a:t>/</a:t>
            </a:r>
            <a:r>
              <a:rPr lang="zh-CN" altLang="en-US"/>
              <a:t>阅读量</a:t>
            </a:r>
            <a:endParaRPr lang="en-US" altLang="zh-CN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p>
            <a:r>
              <a:rPr lang="en-US"/>
              <a:t>2024 </a:t>
            </a:r>
            <a:r>
              <a:rPr lang="zh-CN" altLang="en-US"/>
              <a:t>年了，情况有变吗？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zh-CN" altLang="en-US"/>
              <a:t>当初的问题改善了吗？成效显著！</a:t>
            </a:r>
            <a:endParaRPr lang="zh-CN" altLang="en-US"/>
          </a:p>
          <a:p>
            <a:pPr lvl="1"/>
            <a:r>
              <a:rPr lang="zh-CN" altLang="en-US" sz="2400"/>
              <a:t>开发者与最终用户都喜闻乐见的新闻报道</a:t>
            </a:r>
            <a:endParaRPr lang="zh-CN" altLang="en-US"/>
          </a:p>
          <a:p>
            <a:pPr lvl="1"/>
            <a:r>
              <a:rPr lang="zh-CN" altLang="en-US" sz="2400"/>
              <a:t>新旧世界问题来龙去脉等热点议题的权威参考</a:t>
            </a:r>
            <a:endParaRPr lang="zh-CN" altLang="en-US"/>
          </a:p>
          <a:p>
            <a:r>
              <a:rPr lang="zh-CN" altLang="en-US"/>
              <a:t>还有什么阻碍因素？小丑竟是我自己</a:t>
            </a:r>
            <a:endParaRPr lang="zh-CN" altLang="en-US">
              <a:latin typeface="Noto Emoji" charset="0"/>
              <a:ea typeface="Noto Emoji" charset="0"/>
            </a:endParaRPr>
          </a:p>
          <a:p>
            <a:pPr lvl="1"/>
            <a:r>
              <a:rPr lang="zh-CN" altLang="en-US"/>
              <a:t>低估了社区规模与相应工作量的增长</a:t>
            </a:r>
            <a:endParaRPr lang="zh-CN" altLang="en-US"/>
          </a:p>
          <a:p>
            <a:pPr lvl="2"/>
            <a:r>
              <a:rPr lang="zh-CN" altLang="en-US">
                <a:sym typeface="+mn-ea"/>
              </a:rPr>
              <a:t>以《每周一龙》工作量为例</a:t>
            </a:r>
            <a:endParaRPr lang="zh-CN" altLang="en-US">
              <a:sym typeface="+mn-ea"/>
            </a:endParaRPr>
          </a:p>
          <a:p>
            <a:pPr lvl="3"/>
            <a:r>
              <a:rPr lang="zh-CN" altLang="en-US">
                <a:sym typeface="+mn-ea"/>
              </a:rPr>
              <a:t>周均</a:t>
            </a:r>
            <a:r>
              <a:rPr lang="en-US" altLang="zh-CN">
                <a:sym typeface="+mn-ea"/>
              </a:rPr>
              <a:t> 2103 </a:t>
            </a:r>
            <a:r>
              <a:rPr lang="zh-CN" altLang="en-US">
                <a:sym typeface="+mn-ea"/>
              </a:rPr>
              <a:t>字投入时间</a:t>
            </a:r>
            <a:r>
              <a:rPr lang="en-US" altLang="zh-CN">
                <a:sym typeface="+mn-ea"/>
              </a:rPr>
              <a:t> 1h</a:t>
            </a:r>
            <a:r>
              <a:rPr lang="zh-CN" altLang="en-US">
                <a:sym typeface="+mn-ea"/>
              </a:rPr>
              <a:t>（午休时间即可）→</a:t>
            </a:r>
            <a:r>
              <a:rPr lang="en-US" altLang="zh-CN">
                <a:sym typeface="+mn-ea"/>
              </a:rPr>
              <a:t> 4h+</a:t>
            </a:r>
            <a:endParaRPr lang="zh-CN" altLang="en-US"/>
          </a:p>
          <a:p>
            <a:pPr lvl="1"/>
            <a:r>
              <a:rPr lang="zh-CN" altLang="en-US">
                <a:sym typeface="+mn-ea"/>
              </a:rPr>
              <a:t>公交车系数（</a:t>
            </a:r>
            <a:r>
              <a:rPr lang="en-US" altLang="zh-CN">
                <a:sym typeface="+mn-ea"/>
              </a:rPr>
              <a:t>bus factor</a:t>
            </a:r>
            <a:r>
              <a:rPr lang="zh-CN" altLang="en-US">
                <a:sym typeface="+mn-ea"/>
              </a:rPr>
              <a:t>）为</a:t>
            </a:r>
            <a:r>
              <a:rPr lang="en-US" altLang="zh-CN">
                <a:sym typeface="+mn-ea"/>
              </a:rPr>
              <a:t> 1 </a:t>
            </a:r>
            <a:r>
              <a:rPr lang="zh-CN" altLang="en-US">
                <a:sym typeface="+mn-ea"/>
              </a:rPr>
              <a:t>始终是个问题</a:t>
            </a:r>
            <a:endParaRPr lang="zh-CN" altLang="en-US"/>
          </a:p>
          <a:p>
            <a:pPr lvl="1"/>
            <a:r>
              <a:rPr lang="zh-CN" altLang="en-US"/>
              <a:t>必须对</a:t>
            </a:r>
            <a:r>
              <a:rPr lang="en-US" altLang="zh-CN"/>
              <a:t> maintainer burnout </a:t>
            </a:r>
            <a:r>
              <a:rPr lang="zh-CN" altLang="en-US"/>
              <a:t>保持警惕</a:t>
            </a:r>
            <a:endParaRPr lang="zh-CN" alt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1102995" y="1206500"/>
            <a:ext cx="5365750" cy="4104005"/>
          </a:xfrm>
        </p:spPr>
        <p:txBody>
          <a:bodyPr>
            <a:normAutofit fontScale="90000"/>
          </a:bodyPr>
          <a:p>
            <a:r>
              <a:rPr lang="zh-CN" altLang="en-US"/>
              <a:t>极大增长的</a:t>
            </a:r>
            <a:r>
              <a:rPr lang="zh-CN" altLang="en-US">
                <a:latin typeface="MiSans Heavy" charset="-122"/>
                <a:ea typeface="MiSans Heavy" charset="-122"/>
              </a:rPr>
              <a:t>用户需求</a:t>
            </a:r>
            <a:r>
              <a:rPr lang="zh-CN" altLang="en-US"/>
              <a:t>与不成比例的</a:t>
            </a:r>
            <a:r>
              <a:rPr lang="zh-CN" altLang="en-US">
                <a:latin typeface="MiSans Heavy" charset="-122"/>
                <a:ea typeface="MiSans Heavy" charset="-122"/>
              </a:rPr>
              <a:t>贡献规模</a:t>
            </a:r>
            <a:r>
              <a:rPr lang="zh-CN" altLang="en-US"/>
              <a:t>的矛盾，</a:t>
            </a:r>
            <a:endParaRPr lang="zh-CN" altLang="en-US"/>
          </a:p>
          <a:p>
            <a:r>
              <a:rPr lang="zh-CN" altLang="en-US"/>
              <a:t>或是</a:t>
            </a:r>
            <a:r>
              <a:rPr lang="en-US" altLang="zh-CN"/>
              <a:t> 2024 </a:t>
            </a:r>
            <a:r>
              <a:rPr lang="zh-CN" altLang="en-US"/>
              <a:t>以来龙架构</a:t>
            </a:r>
            <a:br>
              <a:rPr lang="zh-CN" altLang="en-US"/>
            </a:br>
            <a:r>
              <a:rPr lang="zh-CN" altLang="en-US"/>
              <a:t>生态建设的主要矛盾。</a:t>
            </a:r>
            <a:endParaRPr lang="en-US" altLang="zh-CN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 主题​​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Default">
      <a:majorFont>
        <a:latin typeface="Open Sans"/>
        <a:ea typeface="Noto Sans CJK SC"/>
        <a:cs typeface=""/>
      </a:majorFont>
      <a:minorFont>
        <a:latin typeface="Open Sans"/>
        <a:ea typeface="Noto Sans CJK SC"/>
        <a:cs typeface="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template-20240523</Template>
  <TotalTime>0</TotalTime>
  <Words>4602</Words>
  <Application>WPS Presentation</Application>
  <PresentationFormat>自定义</PresentationFormat>
  <Paragraphs>335</Paragraphs>
  <Slides>34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35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34</vt:i4>
      </vt:variant>
    </vt:vector>
  </HeadingPairs>
  <TitlesOfParts>
    <vt:vector size="70" baseType="lpstr">
      <vt:lpstr>Arial</vt:lpstr>
      <vt:lpstr>SimSun</vt:lpstr>
      <vt:lpstr>Wingdings</vt:lpstr>
      <vt:lpstr>MiSans</vt:lpstr>
      <vt:lpstr>MiSans Demibold</vt:lpstr>
      <vt:lpstr>MiSans Medium</vt:lpstr>
      <vt:lpstr>MiSans Normal</vt:lpstr>
      <vt:lpstr>Open Sans</vt:lpstr>
      <vt:lpstr>Noto Sans Arabic Cond Med</vt:lpstr>
      <vt:lpstr>Smiley Sans Oblique</vt:lpstr>
      <vt:lpstr>MiSans Heavy</vt:lpstr>
      <vt:lpstr>Fira Code Light</vt:lpstr>
      <vt:lpstr>微软雅黑</vt:lpstr>
      <vt:lpstr>Arial Unicode MS</vt:lpstr>
      <vt:lpstr>等线</vt:lpstr>
      <vt:lpstr>MiSans Arabic Thin</vt:lpstr>
      <vt:lpstr>SimSun</vt:lpstr>
      <vt:lpstr>思源黑体 CN</vt:lpstr>
      <vt:lpstr>MiSans Light</vt:lpstr>
      <vt:lpstr>Noto Sans CJK SC</vt:lpstr>
      <vt:lpstr>MiSans Latin Heavy</vt:lpstr>
      <vt:lpstr>MiSans Latin Light</vt:lpstr>
      <vt:lpstr>MiSans Latin Semibold</vt:lpstr>
      <vt:lpstr>MiSans Latin Medium</vt:lpstr>
      <vt:lpstr>Noto Sans CJK SC Medium</vt:lpstr>
      <vt:lpstr>MiSans Latin Demibold</vt:lpstr>
      <vt:lpstr>MiSans Khmer VF</vt:lpstr>
      <vt:lpstr>SimSun</vt:lpstr>
      <vt:lpstr>MiSans Latin</vt:lpstr>
      <vt:lpstr>MiSans Latin Normal</vt:lpstr>
      <vt:lpstr>Fira Code</vt:lpstr>
      <vt:lpstr>Noto Kufi Arabic</vt:lpstr>
      <vt:lpstr>Noto Sans Arabic Cond Blk</vt:lpstr>
      <vt:lpstr>Noto Color Emoji</vt:lpstr>
      <vt:lpstr>Noto Emoji</vt:lpstr>
      <vt:lpstr>Office 主题​​</vt:lpstr>
      <vt:lpstr>4202年了，咱龙了吗？</vt:lpstr>
      <vt:lpstr>我是谁？</vt:lpstr>
      <vt:lpstr>内容提要</vt:lpstr>
      <vt:lpstr>PowerPoint 演示文稿</vt:lpstr>
      <vt:lpstr>咱龙了吗? 的创办背景</vt:lpstr>
      <vt:lpstr>咱龙了吗? 是个啥？</vt:lpstr>
      <vt:lpstr>年度复盘：用数字说话</vt:lpstr>
      <vt:lpstr>2024 年了，情况有变吗？</vt:lpstr>
      <vt:lpstr>PowerPoint 演示文稿</vt:lpstr>
      <vt:lpstr>为何参与程度始终上不去？</vt:lpstr>
      <vt:lpstr>PowerPoint 演示文稿</vt:lpstr>
      <vt:lpstr>我对龙架构生态的个人（暴论）定位</vt:lpstr>
      <vt:lpstr>为什么呢？</vt:lpstr>
      <vt:lpstr>为什么呢？</vt:lpstr>
      <vt:lpstr>难以苟同，这是一厢情愿！</vt:lpstr>
      <vt:lpstr>何为「第三方」龙架构生态？</vt:lpstr>
      <vt:lpstr>PowerPoint 演示文稿</vt:lpstr>
      <vt:lpstr>PowerPoint 演示文稿</vt:lpstr>
      <vt:lpstr>龙架构生态的第三方参与者：S</vt:lpstr>
      <vt:lpstr>PowerPoint 演示文稿</vt:lpstr>
      <vt:lpstr>PowerPoint 演示文稿</vt:lpstr>
      <vt:lpstr>龙架构生态的第三方成果</vt:lpstr>
      <vt:lpstr>龙架构生态的第三方成果（续）</vt:lpstr>
      <vt:lpstr>一些观察</vt:lpstr>
      <vt:lpstr>抛砖引玉：一个思维体操</vt:lpstr>
      <vt:lpstr>龙架构存在「专利墙」吗？</vt:lpstr>
      <vt:lpstr>龙架构存在「专利墙」吗？（续）</vt:lpstr>
      <vt:lpstr>龙架构存在「专利墙」吗？（续）</vt:lpstr>
      <vt:lpstr>一些后续的复杂变化</vt:lpstr>
      <vt:lpstr>近期我打算推进的事项</vt:lpstr>
      <vt:lpstr>PowerPoint 演示文稿</vt:lpstr>
      <vt:lpstr>PowerPoint 演示文稿</vt:lpstr>
      <vt:lpstr>PowerPoint 演示文稿</vt:lpstr>
      <vt:lpstr>问答环节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嘟嘟 老</dc:creator>
  <cp:lastModifiedBy>xenon</cp:lastModifiedBy>
  <cp:revision>278</cp:revision>
  <dcterms:created xsi:type="dcterms:W3CDTF">2024-07-13T04:08:33Z</dcterms:created>
  <dcterms:modified xsi:type="dcterms:W3CDTF">2024-07-13T04:08:33Z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/>
  </property>
  <property fmtid="{D5CDD505-2E9C-101B-9397-08002B2CF9AE}" pid="3" name="KSOProductBuildVer">
    <vt:lpwstr>1033-11.1.0.11719</vt:lpwstr>
  </property>
</Properties>
</file>