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media/image11.svg" ContentType="image/svg+xml"/>
  <Override PartName="/ppt/media/image13.svg" ContentType="image/svg+xml"/>
  <Override PartName="/ppt/media/image3.svg" ContentType="image/svg+xml"/>
  <Override PartName="/ppt/media/image5.svg" ContentType="image/svg+xml"/>
  <Override PartName="/ppt/media/image7.svg" ContentType="image/svg+xml"/>
  <Override PartName="/ppt/media/image9.svg" ContentType="image/svg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9" r:id="rId3"/>
    <p:sldId id="420" r:id="rId4"/>
    <p:sldId id="462" r:id="rId5"/>
    <p:sldId id="463" r:id="rId6"/>
    <p:sldId id="464" r:id="rId7"/>
    <p:sldId id="436" r:id="rId8"/>
    <p:sldId id="461" r:id="rId9"/>
  </p:sldIdLst>
  <p:sldSz cx="11520170" cy="719899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ngcongbai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3135"/>
    <a:srgbClr val="420A0A"/>
    <a:srgbClr val="851515"/>
    <a:srgbClr val="672727"/>
    <a:srgbClr val="461A1A"/>
    <a:srgbClr val="501010"/>
    <a:srgbClr val="382828"/>
    <a:srgbClr val="CA463A"/>
    <a:srgbClr val="C9C1BF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>
      <p:cViewPr varScale="1">
        <p:scale>
          <a:sx n="106" d="100"/>
          <a:sy n="106" d="100"/>
        </p:scale>
        <p:origin x="5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41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commentAuthors" Target="commentAuthors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1A0E9-9F85-4466-91EC-B9D1A5CDE4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E4AE4-53D1-4F2B-BA35-167C432B238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ED8964-C77F-4CB7-9F84-7EB7D31F210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77A81-A92E-49D7-A0D9-5EAE52519BB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900000" y="3093665"/>
            <a:ext cx="8640445" cy="927735"/>
          </a:xfrm>
        </p:spPr>
        <p:txBody>
          <a:bodyPr lIns="90000" anchor="t">
            <a:normAutofit/>
          </a:bodyPr>
          <a:lstStyle>
            <a:lvl1pPr algn="l">
              <a:lnSpc>
                <a:spcPct val="100000"/>
              </a:lnSpc>
              <a:defRPr sz="4800" b="0">
                <a:solidFill>
                  <a:schemeClr val="tx1"/>
                </a:solidFill>
                <a:latin typeface="MiSans Demibold" charset="-122"/>
                <a:ea typeface="MiSans Demibold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900000" y="2157895"/>
            <a:ext cx="8640366" cy="576000"/>
          </a:xfrm>
          <a:prstGeom prst="rect">
            <a:avLst/>
          </a:prstGeom>
        </p:spPr>
        <p:txBody>
          <a:bodyPr lIns="90000" anchor="b">
            <a:norm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  <a:latin typeface="MiSans Normal" charset="-122"/>
                <a:ea typeface="MiSans Normal" charset="-122"/>
              </a:defRPr>
            </a:lvl1pPr>
            <a:lvl2pPr marL="431800" indent="0" algn="ctr">
              <a:buNone/>
              <a:defRPr sz="1890"/>
            </a:lvl2pPr>
            <a:lvl3pPr marL="864235" indent="0" algn="ctr">
              <a:buNone/>
              <a:defRPr sz="1700"/>
            </a:lvl3pPr>
            <a:lvl4pPr marL="1296035" indent="0" algn="ctr">
              <a:buNone/>
              <a:defRPr sz="1510"/>
            </a:lvl4pPr>
            <a:lvl5pPr marL="1727835" indent="0" algn="ctr">
              <a:buNone/>
              <a:defRPr sz="1510"/>
            </a:lvl5pPr>
            <a:lvl6pPr marL="2160270" indent="0" algn="ctr">
              <a:buNone/>
              <a:defRPr sz="1510"/>
            </a:lvl6pPr>
            <a:lvl7pPr marL="2592070" indent="0" algn="ctr">
              <a:buNone/>
              <a:defRPr sz="1510"/>
            </a:lvl7pPr>
            <a:lvl8pPr marL="3023870" indent="0" algn="ctr">
              <a:buNone/>
              <a:defRPr sz="1510"/>
            </a:lvl8pPr>
            <a:lvl9pPr marL="3456305" indent="0" algn="ctr">
              <a:buNone/>
              <a:defRPr sz="151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900000" y="6177253"/>
            <a:ext cx="2592110" cy="383297"/>
          </a:xfrm>
        </p:spPr>
        <p:txBody>
          <a:bodyPr lIns="90000"/>
          <a:lstStyle>
            <a:lvl1pPr>
              <a:defRPr>
                <a:solidFill>
                  <a:srgbClr val="5E6263"/>
                </a:solidFill>
                <a:latin typeface="MiSans" charset="-122"/>
                <a:ea typeface="MiSans" charset="-122"/>
              </a:defRPr>
            </a:lvl1pPr>
          </a:lstStyle>
          <a:p>
            <a:fld id="{86F49568-C05D-465E-8327-DF205A04034D}" type="datetime1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3922586" y="6177252"/>
            <a:ext cx="2592110" cy="383297"/>
          </a:xfrm>
        </p:spPr>
        <p:txBody>
          <a:bodyPr/>
          <a:lstStyle>
            <a:lvl1pPr>
              <a:defRPr>
                <a:solidFill>
                  <a:srgbClr val="5E6263"/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 dirty="0"/>
              <a:t>AOSCC 2024</a:t>
            </a:r>
            <a:endParaRPr lang="zh-CN" altLang="en-US" dirty="0"/>
          </a:p>
        </p:txBody>
      </p:sp>
      <p:sp>
        <p:nvSpPr>
          <p:cNvPr id="19" name="文本占位符 18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900000" y="4895666"/>
            <a:ext cx="3877310" cy="504190"/>
          </a:xfrm>
          <a:prstGeom prst="rect">
            <a:avLst/>
          </a:prstGeom>
        </p:spPr>
        <p:txBody>
          <a:bodyPr lIns="90000" anchor="ctr">
            <a:noAutofit/>
          </a:bodyPr>
          <a:lstStyle>
            <a:lvl1pPr marL="36195" indent="0" algn="l">
              <a:buClr>
                <a:srgbClr val="198BD7"/>
              </a:buClr>
              <a:buFont typeface="Arial" panose="02080604020202020204" pitchFamily="34" charset="0"/>
              <a:buNone/>
              <a:defRPr sz="2400">
                <a:solidFill>
                  <a:srgbClr val="5E6263"/>
                </a:solidFill>
                <a:latin typeface="MiSans Medium" charset="-122"/>
                <a:ea typeface="MiSans Medium" charset="-122"/>
              </a:defRPr>
            </a:lvl1pPr>
          </a:lstStyle>
          <a:p>
            <a:pPr lvl="0"/>
            <a:r>
              <a:rPr lang="zh-CN" altLang="en-US" dirty="0"/>
              <a:t>单击此处添加演讲者</a:t>
            </a:r>
            <a:endParaRPr lang="zh-CN" altLang="en-US" dirty="0"/>
          </a:p>
        </p:txBody>
      </p:sp>
      <p:sp>
        <p:nvSpPr>
          <p:cNvPr id="25" name="文本占位符 18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900000" y="5515902"/>
            <a:ext cx="3877310" cy="504190"/>
          </a:xfrm>
          <a:prstGeom prst="rect">
            <a:avLst/>
          </a:prstGeom>
        </p:spPr>
        <p:txBody>
          <a:bodyPr lIns="90000" anchor="ctr">
            <a:normAutofit/>
          </a:bodyPr>
          <a:lstStyle>
            <a:lvl1pPr marL="36195" indent="0" algn="l">
              <a:buClr>
                <a:srgbClr val="198BD7"/>
              </a:buClr>
              <a:buFont typeface="Arial" panose="02080604020202020204" pitchFamily="34" charset="0"/>
              <a:buNone/>
              <a:defRPr sz="2400">
                <a:solidFill>
                  <a:srgbClr val="5E6263"/>
                </a:solidFill>
                <a:latin typeface="MiSans Medium" charset="-122"/>
                <a:ea typeface="MiSans Medium" charset="-122"/>
              </a:defRPr>
            </a:lvl1pPr>
          </a:lstStyle>
          <a:p>
            <a:pPr lvl="0"/>
            <a:r>
              <a:rPr lang="zh-CN" altLang="en-US" dirty="0"/>
              <a:t>单击此处添加演讲者</a:t>
            </a:r>
            <a:endParaRPr lang="zh-CN" altLang="en-US" dirty="0"/>
          </a:p>
        </p:txBody>
      </p:sp>
      <p:cxnSp>
        <p:nvCxnSpPr>
          <p:cNvPr id="27" name="直接连接符 26"/>
          <p:cNvCxnSpPr/>
          <p:nvPr userDrawn="1"/>
        </p:nvCxnSpPr>
        <p:spPr>
          <a:xfrm>
            <a:off x="900000" y="2913491"/>
            <a:ext cx="863728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组合 32"/>
          <p:cNvGrpSpPr/>
          <p:nvPr userDrawn="1"/>
        </p:nvGrpSpPr>
        <p:grpSpPr>
          <a:xfrm>
            <a:off x="900000" y="1257632"/>
            <a:ext cx="6669403" cy="720090"/>
            <a:chOff x="2053087" y="1201546"/>
            <a:chExt cx="6107149" cy="720000"/>
          </a:xfrm>
        </p:grpSpPr>
        <p:sp>
          <p:nvSpPr>
            <p:cNvPr id="15" name="文本框 14"/>
            <p:cNvSpPr txBox="1"/>
            <p:nvPr userDrawn="1"/>
          </p:nvSpPr>
          <p:spPr>
            <a:xfrm>
              <a:off x="2053087" y="1201546"/>
              <a:ext cx="3167575" cy="72000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r>
                <a:rPr lang="zh-CN" altLang="en-US" sz="4000" dirty="0">
                  <a:solidFill>
                    <a:schemeClr val="tx1"/>
                  </a:solidFill>
                  <a:latin typeface="MiSans Medium" charset="-122"/>
                  <a:ea typeface="MiSans Medium" charset="-122"/>
                  <a:cs typeface="Open Sans" pitchFamily="2" charset="0"/>
                </a:rPr>
                <a:t>安同校园行</a:t>
              </a:r>
              <a:endParaRPr lang="zh-CN" altLang="en-US" sz="4000" dirty="0">
                <a:solidFill>
                  <a:schemeClr val="tx1"/>
                </a:solidFill>
                <a:latin typeface="MiSans Medium" charset="-122"/>
                <a:ea typeface="MiSans Medium" charset="-122"/>
                <a:cs typeface="Open Sans" pitchFamily="2" charset="0"/>
              </a:endParaRPr>
            </a:p>
          </p:txBody>
        </p:sp>
        <p:cxnSp>
          <p:nvCxnSpPr>
            <p:cNvPr id="31" name="直接连接符 30"/>
            <p:cNvCxnSpPr/>
            <p:nvPr userDrawn="1"/>
          </p:nvCxnSpPr>
          <p:spPr>
            <a:xfrm>
              <a:off x="4713442" y="1251322"/>
              <a:ext cx="0" cy="576000"/>
            </a:xfrm>
            <a:prstGeom prst="line">
              <a:avLst/>
            </a:prstGeom>
            <a:ln w="25400">
              <a:solidFill>
                <a:srgbClr val="CA463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文本框 31"/>
            <p:cNvSpPr txBox="1"/>
            <p:nvPr userDrawn="1"/>
          </p:nvSpPr>
          <p:spPr>
            <a:xfrm>
              <a:off x="4856339" y="1201546"/>
              <a:ext cx="3303897" cy="72000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r>
                <a:rPr lang="zh-CN" altLang="en-US" sz="3800" dirty="0">
                  <a:solidFill>
                    <a:srgbClr val="CA463A"/>
                  </a:solidFill>
                  <a:latin typeface="MiSans Medium" charset="-122"/>
                  <a:ea typeface="MiSans Medium" charset="-122"/>
                </a:rPr>
                <a:t>宁夏理工学院</a:t>
              </a:r>
              <a:endParaRPr lang="zh-CN" altLang="en-US" sz="3800" dirty="0">
                <a:solidFill>
                  <a:srgbClr val="CA463A"/>
                </a:solidFill>
                <a:latin typeface="MiSans Medium" charset="-122"/>
                <a:ea typeface="MiSans Medium" charset="-122"/>
              </a:endParaRPr>
            </a:p>
          </p:txBody>
        </p:sp>
      </p:grpSp>
      <p:grpSp>
        <p:nvGrpSpPr>
          <p:cNvPr id="7" name="组合 6"/>
          <p:cNvGrpSpPr/>
          <p:nvPr userDrawn="1"/>
        </p:nvGrpSpPr>
        <p:grpSpPr>
          <a:xfrm>
            <a:off x="488" y="7128000"/>
            <a:ext cx="11520000" cy="72000"/>
            <a:chOff x="0" y="5607497"/>
            <a:chExt cx="11526032" cy="147546"/>
          </a:xfrm>
        </p:grpSpPr>
        <p:sp>
          <p:nvSpPr>
            <p:cNvPr id="8" name="矩形 7"/>
            <p:cNvSpPr/>
            <p:nvPr userDrawn="1"/>
          </p:nvSpPr>
          <p:spPr>
            <a:xfrm>
              <a:off x="0" y="5607497"/>
              <a:ext cx="2881269" cy="147546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9" name="矩形 8"/>
            <p:cNvSpPr/>
            <p:nvPr userDrawn="1"/>
          </p:nvSpPr>
          <p:spPr>
            <a:xfrm>
              <a:off x="2872725" y="5607497"/>
              <a:ext cx="2889813" cy="147546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5762538" y="5607497"/>
              <a:ext cx="2882225" cy="147546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8644763" y="5607497"/>
              <a:ext cx="2881269" cy="147546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00" y="719999"/>
            <a:ext cx="9612852" cy="7920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000" y="1800000"/>
            <a:ext cx="8064000" cy="4500000"/>
          </a:xfrm>
          <a:prstGeom prst="rect">
            <a:avLst/>
          </a:prstGeom>
        </p:spPr>
        <p:txBody>
          <a:bodyPr>
            <a:noAutofit/>
          </a:bodyPr>
          <a:lstStyle>
            <a:lvl1pPr marL="431800" indent="-360045">
              <a:lnSpc>
                <a:spcPct val="120000"/>
              </a:lnSpc>
              <a:defRPr sz="2800"/>
            </a:lvl1pPr>
            <a:lvl2pPr marL="899795" indent="-360045">
              <a:lnSpc>
                <a:spcPct val="120000"/>
              </a:lnSpc>
              <a:defRPr sz="2400"/>
            </a:lvl2pPr>
            <a:lvl3pPr marL="1259840">
              <a:lnSpc>
                <a:spcPct val="120000"/>
              </a:lnSpc>
              <a:defRPr sz="2000"/>
            </a:lvl3pPr>
            <a:lvl4pPr>
              <a:lnSpc>
                <a:spcPct val="120000"/>
              </a:lnSpc>
              <a:defRPr sz="1800"/>
            </a:lvl4pPr>
            <a:lvl5pPr>
              <a:lnSpc>
                <a:spcPct val="120000"/>
              </a:lnSpc>
              <a:defRPr sz="18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93804" y="6635743"/>
            <a:ext cx="259211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fld id="{3C8BA057-24B4-4F7D-8797-4FCDAD2FC515}" type="datetime1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5439" y="6635743"/>
            <a:ext cx="388816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/>
              <a:t>AOSCC 2024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000" y="1800000"/>
            <a:ext cx="4896207" cy="45678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0000" y="1800000"/>
            <a:ext cx="4896207" cy="45678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 userDrawn="1"/>
        </p:nvSpPr>
        <p:spPr>
          <a:xfrm>
            <a:off x="793804" y="6635743"/>
            <a:ext cx="259211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fld id="{3C8BA057-24B4-4F7D-8797-4FCDAD2FC515}" type="datetime1">
              <a:rPr lang="zh-CN" altLang="en-US" smtClean="0"/>
            </a:fld>
            <a:endParaRPr lang="zh-CN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5439" y="6635743"/>
            <a:ext cx="388816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/>
              <a:t>AOSCC 2024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 userDrawn="1"/>
        </p:nvSpPr>
        <p:spPr>
          <a:xfrm>
            <a:off x="504382" y="1007368"/>
            <a:ext cx="864096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7300" dirty="0">
                <a:solidFill>
                  <a:srgbClr val="CA463A"/>
                </a:solidFill>
                <a:latin typeface="MiSans Demibold" charset="-122"/>
                <a:ea typeface="MiSans Demibold" charset="-122"/>
                <a:cs typeface="MiSans Demibold" charset="-122"/>
              </a:rPr>
              <a:t>“</a:t>
            </a:r>
            <a:endParaRPr lang="zh-CN" altLang="en-US" sz="17300" dirty="0">
              <a:solidFill>
                <a:srgbClr val="CA463A"/>
              </a:solidFill>
              <a:latin typeface="MiSans Demibold" charset="-122"/>
              <a:ea typeface="MiSans Demibold" charset="-122"/>
              <a:cs typeface="MiSans Demibold" charset="-122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1368478" y="1206607"/>
            <a:ext cx="5111846" cy="4103761"/>
          </a:xfrm>
        </p:spPr>
        <p:txBody>
          <a:bodyPr anchor="ctr">
            <a:normAutofit/>
          </a:bodyPr>
          <a:lstStyle>
            <a:lvl1pPr marL="71755" indent="0">
              <a:buNone/>
              <a:defRPr sz="42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grpSp>
        <p:nvGrpSpPr>
          <p:cNvPr id="11" name="组合 10"/>
          <p:cNvGrpSpPr/>
          <p:nvPr userDrawn="1"/>
        </p:nvGrpSpPr>
        <p:grpSpPr>
          <a:xfrm>
            <a:off x="488" y="7128000"/>
            <a:ext cx="11520000" cy="72000"/>
            <a:chOff x="0" y="5607497"/>
            <a:chExt cx="11526032" cy="147546"/>
          </a:xfrm>
        </p:grpSpPr>
        <p:sp>
          <p:nvSpPr>
            <p:cNvPr id="12" name="矩形 11"/>
            <p:cNvSpPr/>
            <p:nvPr userDrawn="1"/>
          </p:nvSpPr>
          <p:spPr>
            <a:xfrm>
              <a:off x="0" y="5607497"/>
              <a:ext cx="2881269" cy="147546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2872725" y="5607497"/>
              <a:ext cx="2889813" cy="147546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5762538" y="5607497"/>
              <a:ext cx="2882225" cy="147546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 userDrawn="1"/>
          </p:nvSpPr>
          <p:spPr>
            <a:xfrm>
              <a:off x="8644763" y="5607497"/>
              <a:ext cx="2881269" cy="147546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2" name="Date Placeholder 3"/>
          <p:cNvSpPr>
            <a:spLocks noGrp="1"/>
          </p:cNvSpPr>
          <p:nvPr>
            <p:ph type="dt" sz="half" idx="2"/>
          </p:nvPr>
        </p:nvSpPr>
        <p:spPr>
          <a:xfrm>
            <a:off x="793804" y="6635743"/>
            <a:ext cx="259211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fld id="{3C8BA057-24B4-4F7D-8797-4FCDAD2FC515}" type="datetime1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5439" y="6635743"/>
            <a:ext cx="388816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/>
              <a:t>AOSCC 2024</a:t>
            </a:r>
            <a:endParaRPr lang="zh-CN" altLang="en-US" dirty="0"/>
          </a:p>
        </p:txBody>
      </p:sp>
      <p:sp>
        <p:nvSpPr>
          <p:cNvPr id="4" name="文本框 3"/>
          <p:cNvSpPr txBox="1"/>
          <p:nvPr userDrawn="1"/>
        </p:nvSpPr>
        <p:spPr>
          <a:xfrm>
            <a:off x="6266630" y="4472386"/>
            <a:ext cx="864096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7300" dirty="0">
                <a:solidFill>
                  <a:srgbClr val="CA463A"/>
                </a:solidFill>
                <a:latin typeface="MiSans Demibold" charset="-122"/>
                <a:ea typeface="MiSans Demibold" charset="-122"/>
                <a:cs typeface="MiSans Demibold" charset="-122"/>
              </a:rPr>
              <a:t>”</a:t>
            </a:r>
            <a:endParaRPr lang="zh-CN" altLang="en-US" sz="17300" dirty="0">
              <a:solidFill>
                <a:srgbClr val="CA463A"/>
              </a:solidFill>
              <a:latin typeface="MiSans Demibold" charset="-122"/>
              <a:ea typeface="MiSans Demibold" charset="-122"/>
              <a:cs typeface="MiSans Demibold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A057-24B4-4F7D-8797-4FCDAD2FC515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AOSCC 2024</a:t>
            </a:r>
            <a:endParaRPr lang="zh-CN" altLang="en-US" dirty="0"/>
          </a:p>
        </p:txBody>
      </p:sp>
      <p:grpSp>
        <p:nvGrpSpPr>
          <p:cNvPr id="5" name="组合 4"/>
          <p:cNvGrpSpPr/>
          <p:nvPr userDrawn="1"/>
        </p:nvGrpSpPr>
        <p:grpSpPr>
          <a:xfrm>
            <a:off x="488" y="7128000"/>
            <a:ext cx="11520000" cy="72000"/>
            <a:chOff x="0" y="5607497"/>
            <a:chExt cx="11526032" cy="147546"/>
          </a:xfrm>
        </p:grpSpPr>
        <p:sp>
          <p:nvSpPr>
            <p:cNvPr id="6" name="矩形 5"/>
            <p:cNvSpPr/>
            <p:nvPr userDrawn="1"/>
          </p:nvSpPr>
          <p:spPr>
            <a:xfrm>
              <a:off x="0" y="5607497"/>
              <a:ext cx="2881269" cy="147546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7" name="矩形 6"/>
            <p:cNvSpPr/>
            <p:nvPr userDrawn="1"/>
          </p:nvSpPr>
          <p:spPr>
            <a:xfrm>
              <a:off x="2872725" y="5607497"/>
              <a:ext cx="2889813" cy="147546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 userDrawn="1"/>
          </p:nvSpPr>
          <p:spPr>
            <a:xfrm>
              <a:off x="5762538" y="5607497"/>
              <a:ext cx="2882225" cy="147546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 userDrawn="1"/>
          </p:nvSpPr>
          <p:spPr>
            <a:xfrm>
              <a:off x="8644763" y="5607497"/>
              <a:ext cx="2881269" cy="147546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10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789555" y="1223392"/>
            <a:ext cx="5615902" cy="4103761"/>
          </a:xfrm>
        </p:spPr>
        <p:txBody>
          <a:bodyPr anchor="ctr">
            <a:normAutofit/>
          </a:bodyPr>
          <a:lstStyle>
            <a:lvl1pPr marL="71755" indent="0">
              <a:buNone/>
              <a:defRPr sz="42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488" y="7128000"/>
            <a:ext cx="11520000" cy="72000"/>
            <a:chOff x="0" y="5607497"/>
            <a:chExt cx="11526032" cy="147546"/>
          </a:xfrm>
        </p:grpSpPr>
        <p:sp>
          <p:nvSpPr>
            <p:cNvPr id="8" name="矩形 7"/>
            <p:cNvSpPr/>
            <p:nvPr userDrawn="1"/>
          </p:nvSpPr>
          <p:spPr>
            <a:xfrm>
              <a:off x="0" y="5607497"/>
              <a:ext cx="2881269" cy="147546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9" name="矩形 8"/>
            <p:cNvSpPr/>
            <p:nvPr userDrawn="1"/>
          </p:nvSpPr>
          <p:spPr>
            <a:xfrm>
              <a:off x="2872725" y="5607497"/>
              <a:ext cx="2889813" cy="147546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5762538" y="5607497"/>
              <a:ext cx="2882225" cy="147546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8644763" y="5607497"/>
              <a:ext cx="2881269" cy="147546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000" y="720000"/>
            <a:ext cx="9612000" cy="792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3804" y="6635743"/>
            <a:ext cx="259211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fld id="{3C8BA057-24B4-4F7D-8797-4FCDAD2FC515}" type="datetime1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5439" y="6635743"/>
            <a:ext cx="388816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/>
              <a:t>AOSCC 2024</a:t>
            </a:r>
            <a:endParaRPr lang="zh-CN" altLang="en-US" dirty="0"/>
          </a:p>
        </p:txBody>
      </p:sp>
      <p:sp>
        <p:nvSpPr>
          <p:cNvPr id="16" name="文本占位符 15"/>
          <p:cNvSpPr>
            <a:spLocks noGrp="1"/>
          </p:cNvSpPr>
          <p:nvPr>
            <p:ph type="body" idx="1"/>
          </p:nvPr>
        </p:nvSpPr>
        <p:spPr>
          <a:xfrm>
            <a:off x="900000" y="1800000"/>
            <a:ext cx="8064000" cy="45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647676" y="720000"/>
            <a:ext cx="72000" cy="792000"/>
          </a:xfrm>
          <a:prstGeom prst="rect">
            <a:avLst/>
          </a:prstGeom>
          <a:solidFill>
            <a:srgbClr val="CA46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hdr="0" ftr="0" dt="0"/>
  <p:txStyles>
    <p:titleStyle>
      <a:lvl1pPr algn="l" defTabSz="86423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95000"/>
              <a:lumOff val="5000"/>
            </a:schemeClr>
          </a:solidFill>
          <a:latin typeface="MiSans Demibold" charset="-122"/>
          <a:ea typeface="MiSans Demibold" charset="-122"/>
          <a:cs typeface="+mj-cs"/>
        </a:defRPr>
      </a:lvl1pPr>
    </p:titleStyle>
    <p:bodyStyle>
      <a:lvl1pPr marL="431800" indent="-360045" algn="l" defTabSz="864235" rtl="0" eaLnBrk="1" latinLnBrk="0" hangingPunct="1">
        <a:lnSpc>
          <a:spcPct val="120000"/>
        </a:lnSpc>
        <a:spcBef>
          <a:spcPts val="945"/>
        </a:spcBef>
        <a:buFont typeface="Arial" panose="0208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MiSans Medium" charset="-122"/>
          <a:ea typeface="MiSans Medium" charset="-122"/>
          <a:cs typeface="+mn-cs"/>
        </a:defRPr>
      </a:lvl1pPr>
      <a:lvl2pPr marL="899795" indent="-360045" algn="l" defTabSz="864235" rtl="0" eaLnBrk="1" latinLnBrk="0" hangingPunct="1">
        <a:lnSpc>
          <a:spcPct val="120000"/>
        </a:lnSpc>
        <a:spcBef>
          <a:spcPts val="470"/>
        </a:spcBef>
        <a:buFont typeface="Arial" panose="0208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MiSans Medium" charset="-122"/>
          <a:ea typeface="MiSans Medium" charset="-122"/>
          <a:cs typeface="+mn-cs"/>
        </a:defRPr>
      </a:lvl2pPr>
      <a:lvl3pPr marL="1259840" indent="-288290" algn="l" defTabSz="864235" rtl="0" eaLnBrk="1" latinLnBrk="0" hangingPunct="1">
        <a:lnSpc>
          <a:spcPct val="120000"/>
        </a:lnSpc>
        <a:spcBef>
          <a:spcPts val="470"/>
        </a:spcBef>
        <a:buFont typeface="Arial" panose="0208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MiSans Medium" charset="-122"/>
          <a:ea typeface="MiSans Medium" charset="-122"/>
          <a:cs typeface="+mn-cs"/>
        </a:defRPr>
      </a:lvl3pPr>
      <a:lvl4pPr marL="1511935" indent="-215900" algn="l" defTabSz="864235" rtl="0" eaLnBrk="1" latinLnBrk="0" hangingPunct="1">
        <a:lnSpc>
          <a:spcPct val="120000"/>
        </a:lnSpc>
        <a:spcBef>
          <a:spcPts val="470"/>
        </a:spcBef>
        <a:buFont typeface="Arial" panose="0208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MiSans Medium" charset="-122"/>
          <a:ea typeface="MiSans Medium" charset="-122"/>
          <a:cs typeface="+mn-cs"/>
        </a:defRPr>
      </a:lvl4pPr>
      <a:lvl5pPr marL="1943735" indent="-215900" algn="l" defTabSz="864235" rtl="0" eaLnBrk="1" latinLnBrk="0" hangingPunct="1">
        <a:lnSpc>
          <a:spcPct val="120000"/>
        </a:lnSpc>
        <a:spcBef>
          <a:spcPts val="470"/>
        </a:spcBef>
        <a:buFont typeface="Arial" panose="0208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MiSans Medium" charset="-122"/>
          <a:ea typeface="MiSans Medium" charset="-122"/>
          <a:cs typeface="+mn-cs"/>
        </a:defRPr>
      </a:lvl5pPr>
      <a:lvl6pPr marL="2376170" indent="-215900" algn="l" defTabSz="864235" rtl="0" eaLnBrk="1" latinLnBrk="0" hangingPunct="1">
        <a:lnSpc>
          <a:spcPct val="90000"/>
        </a:lnSpc>
        <a:spcBef>
          <a:spcPts val="470"/>
        </a:spcBef>
        <a:buFont typeface="Arial" panose="0208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07970" indent="-215900" algn="l" defTabSz="864235" rtl="0" eaLnBrk="1" latinLnBrk="0" hangingPunct="1">
        <a:lnSpc>
          <a:spcPct val="90000"/>
        </a:lnSpc>
        <a:spcBef>
          <a:spcPts val="470"/>
        </a:spcBef>
        <a:buFont typeface="Arial" panose="0208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39770" indent="-215900" algn="l" defTabSz="864235" rtl="0" eaLnBrk="1" latinLnBrk="0" hangingPunct="1">
        <a:lnSpc>
          <a:spcPct val="90000"/>
        </a:lnSpc>
        <a:spcBef>
          <a:spcPts val="470"/>
        </a:spcBef>
        <a:buFont typeface="Arial" panose="0208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72205" indent="-215900" algn="l" defTabSz="864235" rtl="0" eaLnBrk="1" latinLnBrk="0" hangingPunct="1">
        <a:lnSpc>
          <a:spcPct val="90000"/>
        </a:lnSpc>
        <a:spcBef>
          <a:spcPts val="470"/>
        </a:spcBef>
        <a:buFont typeface="Arial" panose="0208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180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4235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6035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7835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207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387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6305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png"/><Relationship Id="rId8" Type="http://schemas.openxmlformats.org/officeDocument/2006/relationships/image" Target="../media/image9.svg"/><Relationship Id="rId7" Type="http://schemas.openxmlformats.org/officeDocument/2006/relationships/image" Target="../media/image8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4" Type="http://schemas.openxmlformats.org/officeDocument/2006/relationships/slideLayout" Target="../slideLayouts/slideLayout5.xml"/><Relationship Id="rId13" Type="http://schemas.openxmlformats.org/officeDocument/2006/relationships/image" Target="../media/image14.png"/><Relationship Id="rId12" Type="http://schemas.openxmlformats.org/officeDocument/2006/relationships/image" Target="../media/image13.svg"/><Relationship Id="rId11" Type="http://schemas.openxmlformats.org/officeDocument/2006/relationships/image" Target="../media/image12.png"/><Relationship Id="rId10" Type="http://schemas.openxmlformats.org/officeDocument/2006/relationships/image" Target="../media/image11.sv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>
                <a:solidFill>
                  <a:schemeClr val="tx1"/>
                </a:solidFill>
                <a:sym typeface="+mn-ea"/>
              </a:rPr>
              <a:t>草根开源社区与全民“信创”</a:t>
            </a:r>
            <a:endParaRPr lang="zh-CN" altLang="en-US">
              <a:solidFill>
                <a:schemeClr val="tx1"/>
              </a:solidFill>
              <a:sym typeface="+mn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0000" lnSpcReduction="20000"/>
          </a:bodyPr>
          <a:lstStyle/>
          <a:p>
            <a:r>
              <a:rPr lang="zh-CN" altLang="en-US"/>
              <a:t>找回我们的“根”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/>
              <a:t>白铭骢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>
                <a:sym typeface="+mn-ea"/>
              </a:rPr>
              <a:t>民间计算机爱好团体与社区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800">
                <a:sym typeface="+mn-ea"/>
              </a:rPr>
              <a:t>计算机爱好群体出现的前提</a:t>
            </a:r>
            <a:endParaRPr lang="zh-CN" altLang="en-US" sz="2800">
              <a:latin typeface="MiSans Medium" charset="-122"/>
              <a:ea typeface="MiSans Medium" charset="-122"/>
              <a:sym typeface="+mn-ea"/>
            </a:endParaRPr>
          </a:p>
          <a:p>
            <a:pPr lvl="1"/>
            <a:r>
              <a:rPr lang="zh-CN" altLang="en-US">
                <a:sym typeface="+mn-ea"/>
              </a:rPr>
              <a:t>经济发展与市场多样化</a:t>
            </a:r>
            <a:endParaRPr lang="zh-CN" altLang="en-US" sz="2800">
              <a:latin typeface="MiSans Medium" charset="-122"/>
              <a:ea typeface="MiSans Medium" charset="-122"/>
            </a:endParaRPr>
          </a:p>
          <a:p>
            <a:pPr lvl="2"/>
            <a:r>
              <a:rPr lang="zh-CN" altLang="en-US">
                <a:sym typeface="+mn-ea"/>
              </a:rPr>
              <a:t>个人计算机的普及</a:t>
            </a:r>
            <a:endParaRPr lang="zh-CN" altLang="en-US">
              <a:latin typeface="MiSans Medium" charset="-122"/>
              <a:ea typeface="MiSans Medium" charset="-122"/>
            </a:endParaRPr>
          </a:p>
          <a:p>
            <a:pPr lvl="2"/>
            <a:r>
              <a:rPr lang="zh-CN" altLang="en-US">
                <a:sym typeface="+mn-ea"/>
              </a:rPr>
              <a:t>曾经的专业工具与当今的多用途多场景设备</a:t>
            </a:r>
            <a:endParaRPr lang="zh-CN" altLang="en-US">
              <a:latin typeface="MiSans Medium" charset="-122"/>
              <a:ea typeface="MiSans Medium" charset="-122"/>
            </a:endParaRPr>
          </a:p>
          <a:p>
            <a:pPr lvl="1"/>
            <a:r>
              <a:rPr lang="zh-CN" altLang="en-US">
                <a:sym typeface="+mn-ea"/>
              </a:rPr>
              <a:t>“玩电脑”和折腾的方式日益丰富，性价比日益提高</a:t>
            </a:r>
            <a:endParaRPr lang="zh-CN" altLang="en-US">
              <a:latin typeface="MiSans Medium" charset="-122"/>
              <a:ea typeface="MiSans Medium" charset="-122"/>
            </a:endParaRPr>
          </a:p>
          <a:p>
            <a:pPr lvl="1"/>
            <a:r>
              <a:rPr lang="zh-CN" altLang="en-US">
                <a:sym typeface="+mn-ea"/>
              </a:rPr>
              <a:t>互联网让跨域信息流通成为可能</a:t>
            </a:r>
            <a:endParaRPr lang="zh-CN" altLang="en-US">
              <a:latin typeface="MiSans Medium" charset="-122"/>
              <a:ea typeface="MiSans Medium" charset="-122"/>
            </a:endParaRPr>
          </a:p>
          <a:p>
            <a:pPr lvl="0"/>
            <a:r>
              <a:rPr lang="zh-CN" altLang="en-US" sz="2800">
                <a:sym typeface="+mn-ea"/>
              </a:rPr>
              <a:t>民间团队与本地</a:t>
            </a:r>
            <a:r>
              <a:rPr lang="en-US" altLang="zh-CN" sz="2800">
                <a:sym typeface="+mn-ea"/>
              </a:rPr>
              <a:t>/</a:t>
            </a:r>
            <a:r>
              <a:rPr lang="zh-CN" altLang="en-US" sz="2800">
                <a:sym typeface="+mn-ea"/>
              </a:rPr>
              <a:t>校园社团</a:t>
            </a:r>
            <a:endParaRPr lang="zh-CN" altLang="en-US" sz="2800">
              <a:latin typeface="MiSans Medium" charset="-122"/>
              <a:ea typeface="MiSans Medium" charset="-122"/>
            </a:endParaRPr>
          </a:p>
          <a:p>
            <a:pPr lvl="1"/>
            <a:r>
              <a:rPr lang="zh-CN" altLang="en-US">
                <a:sym typeface="+mn-ea"/>
              </a:rPr>
              <a:t>软件开发不再是政企的专利（计算机技术社会化）</a:t>
            </a:r>
            <a:endParaRPr lang="zh-CN" altLang="en-US">
              <a:latin typeface="MiSans Medium" charset="-122"/>
              <a:ea typeface="MiSans Medium" charset="-122"/>
            </a:endParaRPr>
          </a:p>
          <a:p>
            <a:pPr lvl="1"/>
            <a:r>
              <a:rPr lang="zh-CN" altLang="en-US">
                <a:sym typeface="+mn-ea"/>
              </a:rPr>
              <a:t>技术成为爱好，爱好产生友谊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脆弱的民间爱好者社区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800">
                <a:sym typeface="+mn-ea"/>
              </a:rPr>
              <a:t>社区的生存主要仰赖于管理与运营</a:t>
            </a:r>
            <a:endParaRPr lang="zh-CN" altLang="en-US" sz="2800">
              <a:latin typeface="MiSans Medium" charset="-122"/>
              <a:ea typeface="MiSans Medium" charset="-122"/>
            </a:endParaRPr>
          </a:p>
          <a:p>
            <a:pPr lvl="1"/>
            <a:r>
              <a:rPr lang="zh-CN" altLang="en-US">
                <a:sym typeface="+mn-ea"/>
              </a:rPr>
              <a:t>各种意义上说都相当昂贵（因而珍贵）</a:t>
            </a:r>
            <a:endParaRPr lang="zh-CN" altLang="en-US">
              <a:latin typeface="MiSans Medium" charset="-122"/>
              <a:ea typeface="MiSans Medium" charset="-122"/>
            </a:endParaRPr>
          </a:p>
          <a:p>
            <a:pPr lvl="1"/>
            <a:r>
              <a:rPr lang="zh-CN" altLang="en-US">
                <a:sym typeface="+mn-ea"/>
              </a:rPr>
              <a:t>大量的时间、大量的精力与大量的金钱</a:t>
            </a:r>
            <a:endParaRPr lang="zh-CN" altLang="en-US">
              <a:latin typeface="MiSans Medium" charset="-122"/>
              <a:ea typeface="MiSans Medium" charset="-122"/>
            </a:endParaRPr>
          </a:p>
          <a:p>
            <a:pPr lvl="0"/>
            <a:r>
              <a:rPr lang="zh-CN" altLang="en-US" sz="2800">
                <a:sym typeface="+mn-ea"/>
              </a:rPr>
              <a:t>脆弱的团体组织，消亡的原因多如牛毛</a:t>
            </a:r>
            <a:endParaRPr lang="zh-CN" altLang="en-US" sz="2800">
              <a:latin typeface="MiSans Medium" charset="-122"/>
              <a:ea typeface="MiSans Medium" charset="-122"/>
            </a:endParaRPr>
          </a:p>
          <a:p>
            <a:pPr lvl="1"/>
            <a:r>
              <a:rPr lang="zh-CN" altLang="en-US" sz="2400">
                <a:sym typeface="+mn-ea"/>
              </a:rPr>
              <a:t>个人原因：心累（所谓</a:t>
            </a:r>
            <a:r>
              <a:rPr lang="en-US" altLang="zh-CN" sz="2400">
                <a:sym typeface="+mn-ea"/>
              </a:rPr>
              <a:t> Burn Out</a:t>
            </a:r>
            <a:r>
              <a:rPr lang="zh-CN" altLang="en-US" sz="2400">
                <a:sym typeface="+mn-ea"/>
              </a:rPr>
              <a:t>）与关系破裂</a:t>
            </a:r>
            <a:endParaRPr lang="zh-CN" altLang="en-US" sz="2400">
              <a:latin typeface="MiSans Medium" charset="-122"/>
              <a:ea typeface="MiSans Medium" charset="-122"/>
            </a:endParaRPr>
          </a:p>
          <a:p>
            <a:pPr lvl="1"/>
            <a:r>
              <a:rPr lang="zh-CN" altLang="en-US" sz="2400">
                <a:sym typeface="+mn-ea"/>
              </a:rPr>
              <a:t>现实生活：时间与经济上的不足</a:t>
            </a:r>
            <a:endParaRPr lang="zh-CN" altLang="en-US" sz="2400">
              <a:latin typeface="MiSans Medium" charset="-122"/>
              <a:ea typeface="MiSans Medium" charset="-122"/>
            </a:endParaRPr>
          </a:p>
          <a:p>
            <a:pPr lvl="1"/>
            <a:r>
              <a:rPr lang="zh-CN" altLang="en-US" sz="2400">
                <a:sym typeface="+mn-ea"/>
              </a:rPr>
              <a:t>回馈不足：经济与社会意义上的回报不对等</a:t>
            </a:r>
            <a:endParaRPr lang="zh-CN" altLang="en-US" sz="2400">
              <a:latin typeface="MiSans Medium" charset="-122"/>
              <a:ea typeface="MiSans Medium" charset="-122"/>
            </a:endParaRPr>
          </a:p>
          <a:p>
            <a:pPr lvl="1"/>
            <a:r>
              <a:rPr lang="zh-CN" altLang="en-US" sz="2400">
                <a:sym typeface="+mn-ea"/>
              </a:rPr>
              <a:t>体制脆弱：无实体、无资金、（几乎）无话语权</a:t>
            </a:r>
            <a:endParaRPr lang="zh-CN" altLang="en-US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计算机行业体制化轮回？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800">
                <a:sym typeface="+mn-ea"/>
              </a:rPr>
              <a:t>从历史上说，我国计算机技术发展轮回上升</a:t>
            </a:r>
            <a:endParaRPr lang="zh-CN" altLang="en-US" sz="2800"/>
          </a:p>
          <a:p>
            <a:pPr lvl="1"/>
            <a:r>
              <a:rPr lang="zh-CN" altLang="en-US">
                <a:sym typeface="+mn-ea"/>
              </a:rPr>
              <a:t>体制化</a:t>
            </a:r>
            <a:r>
              <a:rPr lang="en-US" altLang="zh-CN">
                <a:sym typeface="+mn-ea"/>
              </a:rPr>
              <a:t> v1</a:t>
            </a:r>
            <a:r>
              <a:rPr lang="zh-CN" altLang="en-US">
                <a:sym typeface="+mn-ea"/>
              </a:rPr>
              <a:t>（至约</a:t>
            </a:r>
            <a:r>
              <a:rPr lang="en-US" altLang="zh-CN">
                <a:sym typeface="+mn-ea"/>
              </a:rPr>
              <a:t> 2000 </a:t>
            </a:r>
            <a:r>
              <a:rPr lang="zh-CN" altLang="en-US">
                <a:sym typeface="+mn-ea"/>
              </a:rPr>
              <a:t>年）</a:t>
            </a:r>
            <a:endParaRPr lang="en-US" altLang="zh-CN"/>
          </a:p>
          <a:p>
            <a:pPr lvl="2"/>
            <a:r>
              <a:rPr lang="zh-CN" altLang="en-US">
                <a:sym typeface="+mn-ea"/>
              </a:rPr>
              <a:t>受限于物质与信息流通的集中发展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社会化</a:t>
            </a:r>
            <a:r>
              <a:rPr lang="en-US" altLang="zh-CN">
                <a:sym typeface="+mn-ea"/>
              </a:rPr>
              <a:t> v1</a:t>
            </a:r>
            <a:r>
              <a:rPr lang="zh-CN" altLang="en-US">
                <a:sym typeface="+mn-ea"/>
              </a:rPr>
              <a:t>（</a:t>
            </a:r>
            <a:r>
              <a:rPr lang="en-US" altLang="zh-CN">
                <a:sym typeface="+mn-ea"/>
              </a:rPr>
              <a:t>2000 - 2015 </a:t>
            </a:r>
            <a:r>
              <a:rPr lang="zh-CN" altLang="en-US">
                <a:sym typeface="+mn-ea"/>
              </a:rPr>
              <a:t>年）</a:t>
            </a:r>
            <a:endParaRPr lang="en-US" altLang="zh-CN"/>
          </a:p>
          <a:p>
            <a:pPr lvl="2"/>
            <a:r>
              <a:rPr lang="zh-CN" altLang="en-US">
                <a:sym typeface="+mn-ea"/>
              </a:rPr>
              <a:t>计算机与计算机知识普及引爆的社会性参与</a:t>
            </a:r>
            <a:endParaRPr lang="zh-CN" altLang="en-US"/>
          </a:p>
          <a:p>
            <a:pPr lvl="2"/>
            <a:r>
              <a:rPr lang="zh-CN" altLang="en-US">
                <a:sym typeface="+mn-ea"/>
              </a:rPr>
              <a:t>专业化与产业及市场化的探索（从</a:t>
            </a:r>
            <a:r>
              <a:rPr lang="en-US" altLang="zh-CN">
                <a:sym typeface="+mn-ea"/>
              </a:rPr>
              <a:t> Hiweed </a:t>
            </a:r>
            <a:r>
              <a:rPr lang="zh-CN" altLang="en-US">
                <a:sym typeface="+mn-ea"/>
              </a:rPr>
              <a:t>到</a:t>
            </a:r>
            <a:r>
              <a:rPr lang="en-US" altLang="zh-CN">
                <a:sym typeface="+mn-ea"/>
              </a:rPr>
              <a:t> deepin</a:t>
            </a:r>
            <a:r>
              <a:rPr lang="zh-CN" altLang="en-US">
                <a:sym typeface="+mn-ea"/>
              </a:rPr>
              <a:t>）</a:t>
            </a:r>
            <a:endParaRPr lang="zh-CN" altLang="en-US" sz="2400"/>
          </a:p>
          <a:p>
            <a:pPr lvl="1"/>
            <a:r>
              <a:rPr lang="zh-CN" altLang="en-US">
                <a:sym typeface="+mn-ea"/>
              </a:rPr>
              <a:t>体制化</a:t>
            </a:r>
            <a:r>
              <a:rPr lang="en-US" altLang="zh-CN">
                <a:sym typeface="+mn-ea"/>
              </a:rPr>
              <a:t> v2</a:t>
            </a:r>
            <a:r>
              <a:rPr lang="zh-CN" altLang="en-US">
                <a:sym typeface="+mn-ea"/>
              </a:rPr>
              <a:t>（</a:t>
            </a:r>
            <a:r>
              <a:rPr lang="en-US" altLang="zh-CN">
                <a:sym typeface="+mn-ea"/>
              </a:rPr>
              <a:t>2015 </a:t>
            </a:r>
            <a:r>
              <a:rPr lang="zh-CN" altLang="en-US">
                <a:sym typeface="+mn-ea"/>
              </a:rPr>
              <a:t>年至今）</a:t>
            </a:r>
            <a:endParaRPr lang="en-US" altLang="zh-CN"/>
          </a:p>
          <a:p>
            <a:pPr lvl="2"/>
            <a:r>
              <a:rPr lang="zh-CN" altLang="en-US">
                <a:sym typeface="+mn-ea"/>
              </a:rPr>
              <a:t>经济发展与国际关系带来的新的体制化需求</a:t>
            </a:r>
            <a:endParaRPr lang="zh-CN" altLang="en-US"/>
          </a:p>
          <a:p>
            <a:pPr lvl="2"/>
            <a:r>
              <a:rPr lang="zh-CN" altLang="en-US">
                <a:sym typeface="+mn-ea"/>
              </a:rPr>
              <a:t>国产软硬件再次成为国家体制集中支持的对象（信创）</a:t>
            </a:r>
            <a:endParaRPr lang="zh-CN" altLang="en-US"/>
          </a:p>
          <a:p>
            <a:pPr lvl="3"/>
            <a:r>
              <a:rPr lang="zh-CN" altLang="en-US">
                <a:sym typeface="+mn-ea"/>
              </a:rPr>
              <a:t>从</a:t>
            </a:r>
            <a:r>
              <a:rPr lang="en-US" altLang="zh-CN">
                <a:sym typeface="+mn-ea"/>
              </a:rPr>
              <a:t> Hiweed </a:t>
            </a:r>
            <a:r>
              <a:rPr lang="zh-CN" altLang="en-US">
                <a:sym typeface="+mn-ea"/>
              </a:rPr>
              <a:t>到</a:t>
            </a:r>
            <a:r>
              <a:rPr lang="en-US" altLang="zh-CN">
                <a:sym typeface="+mn-ea"/>
              </a:rPr>
              <a:t> deepin </a:t>
            </a:r>
            <a:r>
              <a:rPr lang="zh-CN" altLang="en-US">
                <a:sym typeface="+mn-ea"/>
              </a:rPr>
              <a:t>再到</a:t>
            </a:r>
            <a:r>
              <a:rPr lang="en-US" altLang="zh-CN">
                <a:sym typeface="+mn-ea"/>
              </a:rPr>
              <a:t> UOS</a:t>
            </a:r>
            <a:endParaRPr lang="zh-CN" altLang="en-US" sz="2400"/>
          </a:p>
          <a:p>
            <a:endParaRPr lang="zh-CN" altLang="en-US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体制化</a:t>
            </a:r>
            <a:r>
              <a:rPr altLang="zh-CN"/>
              <a:t> v2: </a:t>
            </a:r>
            <a:r>
              <a:rPr lang="zh-CN" altLang="en-US"/>
              <a:t>开源产业化与信创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众所周知、长期存在的挑战与威胁</a:t>
            </a:r>
            <a:endParaRPr lang="zh-CN" altLang="en-US"/>
          </a:p>
          <a:p>
            <a:pPr lvl="1"/>
            <a:r>
              <a:rPr lang="zh-CN" altLang="en-US"/>
              <a:t>技术与国界、政治身份的矛盾</a:t>
            </a:r>
            <a:endParaRPr lang="zh-CN" altLang="en-US"/>
          </a:p>
          <a:p>
            <a:pPr lvl="1"/>
            <a:r>
              <a:rPr lang="zh-CN" altLang="en-US"/>
              <a:t>开源软件正式成为体制化对象</a:t>
            </a:r>
            <a:endParaRPr lang="zh-CN" altLang="en-US"/>
          </a:p>
          <a:p>
            <a:pPr lvl="0"/>
            <a:r>
              <a:rPr lang="zh-CN" altLang="en-US"/>
              <a:t>新机遇与新路线</a:t>
            </a:r>
            <a:endParaRPr lang="zh-CN" altLang="en-US"/>
          </a:p>
          <a:p>
            <a:pPr lvl="1"/>
            <a:r>
              <a:rPr lang="zh-CN" altLang="en-US"/>
              <a:t>“集中力量办大事”创造大量就业机会</a:t>
            </a:r>
            <a:endParaRPr lang="zh-CN" altLang="en-US"/>
          </a:p>
          <a:p>
            <a:pPr lvl="1"/>
            <a:r>
              <a:rPr lang="zh-CN" altLang="en-US"/>
              <a:t>人才招聘与能力评估</a:t>
            </a:r>
            <a:endParaRPr lang="zh-CN" altLang="en-US"/>
          </a:p>
          <a:p>
            <a:pPr lvl="1"/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300"/>
              </a:spcBef>
            </a:pPr>
            <a:r>
              <a:rPr lang="zh-CN" altLang="en-US" dirty="0">
                <a:latin typeface="MiSans Demibold" charset="-122"/>
                <a:ea typeface="MiSans Demibold" charset="-122"/>
                <a:sym typeface="+mn-ea"/>
              </a:rPr>
              <a:t>感谢捧场！</a:t>
            </a:r>
            <a:endParaRPr lang="zh-CN" altLang="en-US" sz="2400" dirty="0">
              <a:latin typeface="MiSans Demibold" charset="-122"/>
              <a:ea typeface="MiSans Demibold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" name="组合 4"/>
          <p:cNvGrpSpPr>
            <a:grpSpLocks noChangeAspect="1"/>
          </p:cNvGrpSpPr>
          <p:nvPr/>
        </p:nvGrpSpPr>
        <p:grpSpPr>
          <a:xfrm>
            <a:off x="811530" y="579755"/>
            <a:ext cx="9329358" cy="5400000"/>
            <a:chOff x="8657" y="1074"/>
            <a:chExt cx="13011" cy="7531"/>
          </a:xfrm>
        </p:grpSpPr>
        <p:pic>
          <p:nvPicPr>
            <p:cNvPr id="7" name="图片 6" descr="/home/mingcongbai/文档/AOSC/Campus Events/20241020 - NIT/icons/bilibili.svgbilibili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rcRect/>
            <a:stretch>
              <a:fillRect/>
            </a:stretch>
          </p:blipFill>
          <p:spPr>
            <a:xfrm>
              <a:off x="8662" y="3262"/>
              <a:ext cx="1185" cy="1185"/>
            </a:xfrm>
            <a:prstGeom prst="rect">
              <a:avLst/>
            </a:prstGeom>
          </p:spPr>
        </p:pic>
        <p:pic>
          <p:nvPicPr>
            <p:cNvPr id="8" name="图片 7" descr="/home/mingcongbai/文档/AOSC/Campus Events/20241020 - NIT/icons/globe-solid.svgglobe-solid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p:blipFill>
          <p:spPr>
            <a:xfrm>
              <a:off x="8662" y="1074"/>
              <a:ext cx="1185" cy="1185"/>
            </a:xfrm>
            <a:prstGeom prst="rect">
              <a:avLst/>
            </a:prstGeom>
          </p:spPr>
        </p:pic>
        <p:pic>
          <p:nvPicPr>
            <p:cNvPr id="9" name="图片 8" descr="/home/mingcongbai/文档/AOSC/Campus Events/20241020 - NIT/icons/qq.svgqq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 l="44" r="44"/>
            <a:stretch>
              <a:fillRect/>
            </a:stretch>
          </p:blipFill>
          <p:spPr>
            <a:xfrm>
              <a:off x="15259" y="3303"/>
              <a:ext cx="1185" cy="1355"/>
            </a:xfrm>
            <a:prstGeom prst="rect">
              <a:avLst/>
            </a:prstGeom>
          </p:spPr>
        </p:pic>
        <p:pic>
          <p:nvPicPr>
            <p:cNvPr id="11" name="图片 10" descr="/home/mingcongbai/文档/AOSC/Campus Events/20241020 - NIT/icons/weibo.svgweibo"/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>
              <a:fillRect/>
            </a:stretch>
          </p:blipFill>
          <p:spPr>
            <a:xfrm>
              <a:off x="8662" y="5279"/>
              <a:ext cx="1355" cy="1355"/>
            </a:xfrm>
            <a:prstGeom prst="rect">
              <a:avLst/>
            </a:prstGeom>
          </p:spPr>
        </p:pic>
        <p:pic>
          <p:nvPicPr>
            <p:cNvPr id="12" name="图片 11" descr="/home/mingcongbai/文档/AOSC/Campus Events/20241020 - NIT/icons/weixin.svgweixin"/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 l="57" r="57"/>
            <a:stretch>
              <a:fillRect/>
            </a:stretch>
          </p:blipFill>
          <p:spPr>
            <a:xfrm>
              <a:off x="8657" y="7551"/>
              <a:ext cx="1185" cy="1054"/>
            </a:xfrm>
            <a:prstGeom prst="rect">
              <a:avLst/>
            </a:prstGeom>
          </p:spPr>
        </p:pic>
        <p:sp>
          <p:nvSpPr>
            <p:cNvPr id="17" name="文本框 16"/>
            <p:cNvSpPr txBox="1"/>
            <p:nvPr/>
          </p:nvSpPr>
          <p:spPr>
            <a:xfrm>
              <a:off x="16750" y="1252"/>
              <a:ext cx="4919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x-none" altLang="zh-CN" sz="2400">
                  <a:solidFill>
                    <a:schemeClr val="tx1"/>
                  </a:solidFill>
                  <a:latin typeface="MiSans Demibold" charset="-122"/>
                  <a:ea typeface="MiSans Demibold" charset="-122"/>
                </a:rPr>
                <a:t>@AOSC-Dev</a:t>
              </a:r>
              <a:endParaRPr lang="x-none" altLang="zh-CN" sz="2400">
                <a:solidFill>
                  <a:schemeClr val="tx1"/>
                </a:solidFill>
                <a:latin typeface="MiSans Demibold" charset="-122"/>
                <a:ea typeface="MiSans Demibold" charset="-122"/>
              </a:endParaRPr>
            </a:p>
          </p:txBody>
        </p:sp>
        <p:pic>
          <p:nvPicPr>
            <p:cNvPr id="19" name="图片 18" descr="/home/mingcongbai/文档/AOSC/Campus Events/20241020 - NIT/icons/github.svggithub"/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rcRect/>
            <a:stretch>
              <a:fillRect/>
            </a:stretch>
          </p:blipFill>
          <p:spPr>
            <a:xfrm>
              <a:off x="15259" y="1074"/>
              <a:ext cx="1185" cy="1224"/>
            </a:xfrm>
            <a:prstGeom prst="rect">
              <a:avLst/>
            </a:prstGeom>
          </p:spPr>
        </p:pic>
        <p:sp>
          <p:nvSpPr>
            <p:cNvPr id="20" name="文本框 19"/>
            <p:cNvSpPr txBox="1"/>
            <p:nvPr/>
          </p:nvSpPr>
          <p:spPr>
            <a:xfrm>
              <a:off x="10282" y="1233"/>
              <a:ext cx="4343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x-none" altLang="zh-CN" sz="2400">
                  <a:solidFill>
                    <a:schemeClr val="tx1"/>
                  </a:solidFill>
                  <a:latin typeface="MiSans Demibold" charset="-122"/>
                  <a:ea typeface="MiSans Demibold" charset="-122"/>
                </a:rPr>
                <a:t>aosc.io</a:t>
              </a:r>
              <a:endParaRPr lang="x-none" altLang="zh-CN" sz="2400">
                <a:solidFill>
                  <a:schemeClr val="tx1"/>
                </a:solidFill>
                <a:latin typeface="MiSans Demibold" charset="-122"/>
                <a:ea typeface="MiSans Demibold" charset="-122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10282" y="3327"/>
              <a:ext cx="4343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400">
                  <a:solidFill>
                    <a:schemeClr val="tx1"/>
                  </a:solidFill>
                  <a:latin typeface="MiSans Demibold" charset="-122"/>
                  <a:ea typeface="MiSans Demibold" charset="-122"/>
                  <a:cs typeface="MiSans Demibold" charset="-122"/>
                </a:rPr>
                <a:t>@</a:t>
              </a:r>
              <a:r>
                <a:rPr lang="zh-CN" altLang="x-none" sz="2400">
                  <a:solidFill>
                    <a:schemeClr val="tx1"/>
                  </a:solidFill>
                  <a:latin typeface="MiSans Demibold" charset="-122"/>
                  <a:ea typeface="MiSans Demibold" charset="-122"/>
                  <a:cs typeface="MiSans Demibold" charset="-122"/>
                </a:rPr>
                <a:t>安同开源社区</a:t>
              </a:r>
              <a:endParaRPr lang="zh-CN" altLang="x-none" sz="2400">
                <a:solidFill>
                  <a:schemeClr val="tx1"/>
                </a:solidFill>
                <a:latin typeface="MiSans Demibold" charset="-122"/>
                <a:ea typeface="MiSans Demibold" charset="-122"/>
                <a:cs typeface="MiSans Demibold" charset="-122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10284" y="5518"/>
              <a:ext cx="4343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400">
                  <a:solidFill>
                    <a:schemeClr val="tx1"/>
                  </a:solidFill>
                  <a:latin typeface="MiSans Demibold" charset="-122"/>
                  <a:ea typeface="MiSans Demibold" charset="-122"/>
                  <a:cs typeface="MiSans Demibold" charset="-122"/>
                </a:rPr>
                <a:t>@</a:t>
              </a:r>
              <a:r>
                <a:rPr lang="zh-CN" altLang="x-none" sz="2400">
                  <a:solidFill>
                    <a:schemeClr val="tx1"/>
                  </a:solidFill>
                  <a:latin typeface="MiSans Demibold" charset="-122"/>
                  <a:ea typeface="MiSans Demibold" charset="-122"/>
                  <a:cs typeface="MiSans Demibold" charset="-122"/>
                </a:rPr>
                <a:t>安同开源</a:t>
              </a:r>
              <a:endParaRPr lang="zh-CN" altLang="x-none" sz="2400">
                <a:solidFill>
                  <a:schemeClr val="tx1"/>
                </a:solidFill>
                <a:latin typeface="MiSans Demibold" charset="-122"/>
                <a:ea typeface="MiSans Demibold" charset="-122"/>
                <a:cs typeface="MiSans Demibold" charset="-122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0284" y="7642"/>
              <a:ext cx="5389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x-none" sz="2400">
                  <a:solidFill>
                    <a:schemeClr val="tx1"/>
                  </a:solidFill>
                  <a:latin typeface="MiSans Semibold" charset="-122"/>
                  <a:ea typeface="MiSans Semibold" charset="-122"/>
                </a:rPr>
                <a:t>公众号：安同开源</a:t>
              </a:r>
              <a:endParaRPr lang="zh-CN" altLang="x-none" sz="2400">
                <a:solidFill>
                  <a:schemeClr val="tx1"/>
                </a:solidFill>
                <a:latin typeface="MiSans Semibold" charset="-122"/>
                <a:ea typeface="MiSans Semibold" charset="-122"/>
              </a:endParaRPr>
            </a:p>
          </p:txBody>
        </p:sp>
        <p:pic>
          <p:nvPicPr>
            <p:cNvPr id="27" name="图片 26" descr="/home/mingcongbai/文档/AOSC/Campus Events/202403 - LCPU: Towards Modern Distro/qrcodes/qq-qr.pngqq-qr"/>
            <p:cNvPicPr>
              <a:picLocks noChangeAspect="1"/>
            </p:cNvPicPr>
            <p:nvPr/>
          </p:nvPicPr>
          <p:blipFill>
            <a:blip r:embed="rId13"/>
            <a:srcRect t="2" b="2"/>
            <a:stretch>
              <a:fillRect/>
            </a:stretch>
          </p:blipFill>
          <p:spPr>
            <a:xfrm>
              <a:off x="16885" y="3177"/>
              <a:ext cx="3726" cy="372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efault">
      <a:majorFont>
        <a:latin typeface="Open Sans"/>
        <a:ea typeface="Noto Sans CJK SC"/>
        <a:cs typeface=""/>
      </a:majorFont>
      <a:minorFont>
        <a:latin typeface="Open Sans"/>
        <a:ea typeface="Noto Sans CJK SC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aoscc-2024-template-v5</Template>
  <TotalTime>0</TotalTime>
  <Words>672</Words>
  <Application>WPS 演示</Application>
  <PresentationFormat>自定义</PresentationFormat>
  <Paragraphs>65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6" baseType="lpstr">
      <vt:lpstr>Arial</vt:lpstr>
      <vt:lpstr>宋体</vt:lpstr>
      <vt:lpstr>Wingdings</vt:lpstr>
      <vt:lpstr>MiSans</vt:lpstr>
      <vt:lpstr>MiSans Demibold</vt:lpstr>
      <vt:lpstr>DejaVu Sans</vt:lpstr>
      <vt:lpstr>MiSans Medium</vt:lpstr>
      <vt:lpstr>MiSans Normal</vt:lpstr>
      <vt:lpstr>Open Sans</vt:lpstr>
      <vt:lpstr>微软雅黑</vt:lpstr>
      <vt:lpstr>方正黑体_GBK</vt:lpstr>
      <vt:lpstr>宋体</vt:lpstr>
      <vt:lpstr>Arial Unicode MS</vt:lpstr>
      <vt:lpstr>等线</vt:lpstr>
      <vt:lpstr>East Syriac Adiabene</vt:lpstr>
      <vt:lpstr>方正书宋_GBK</vt:lpstr>
      <vt:lpstr>MiSans Semibold</vt:lpstr>
      <vt:lpstr>Symbol Neu</vt:lpstr>
      <vt:lpstr>Office 主题​​</vt:lpstr>
      <vt:lpstr>初识安同开源社区与安同 OS</vt:lpstr>
      <vt:lpstr>各位好呀！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嘟嘟 老</dc:creator>
  <cp:lastModifiedBy>mingcongbai</cp:lastModifiedBy>
  <cp:revision>88</cp:revision>
  <dcterms:created xsi:type="dcterms:W3CDTF">2024-10-20T01:04:36Z</dcterms:created>
  <dcterms:modified xsi:type="dcterms:W3CDTF">2024-10-20T01:04:36Z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2052-12.8.2.17836</vt:lpwstr>
  </property>
</Properties>
</file>