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3"/>
    <p:sldId id="257" r:id="rId4"/>
    <p:sldId id="303" r:id="rId5"/>
    <p:sldId id="304" r:id="rId6"/>
    <p:sldId id="305" r:id="rId7"/>
    <p:sldId id="259" r:id="rId8"/>
    <p:sldId id="260" r:id="rId9"/>
    <p:sldId id="266" r:id="rId10"/>
    <p:sldId id="265" r:id="rId11"/>
    <p:sldId id="267" r:id="rId12"/>
    <p:sldId id="268" r:id="rId13"/>
    <p:sldId id="270" r:id="rId14"/>
    <p:sldId id="271" r:id="rId15"/>
    <p:sldId id="264" r:id="rId16"/>
    <p:sldId id="261" r:id="rId17"/>
    <p:sldId id="262" r:id="rId18"/>
    <p:sldId id="276" r:id="rId19"/>
    <p:sldId id="336" r:id="rId20"/>
    <p:sldId id="278" r:id="rId21"/>
    <p:sldId id="279" r:id="rId22"/>
    <p:sldId id="281" r:id="rId23"/>
    <p:sldId id="282" r:id="rId24"/>
    <p:sldId id="294" r:id="rId25"/>
    <p:sldId id="307" r:id="rId26"/>
    <p:sldId id="284" r:id="rId27"/>
    <p:sldId id="308" r:id="rId28"/>
    <p:sldId id="285" r:id="rId29"/>
    <p:sldId id="295" r:id="rId30"/>
    <p:sldId id="286" r:id="rId31"/>
    <p:sldId id="287" r:id="rId32"/>
    <p:sldId id="337" r:id="rId33"/>
    <p:sldId id="292" r:id="rId34"/>
  </p:sldIdLst>
  <p:sldSz cx="11520170" cy="71989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744"/>
    <a:srgbClr val="002796"/>
    <a:srgbClr val="0E0022"/>
    <a:srgbClr val="765A00"/>
    <a:srgbClr val="F2B800"/>
    <a:srgbClr val="004E54"/>
    <a:srgbClr val="008496"/>
    <a:srgbClr val="1B0044"/>
    <a:srgbClr val="000C54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>
      <p:cViewPr>
        <p:scale>
          <a:sx n="75" d="100"/>
          <a:sy n="75" d="100"/>
        </p:scale>
        <p:origin x="68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A0E9-9F85-4466-91EC-B9D1A5CDE4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4AE4-53D1-4F2B-BA35-167C432B23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8964-C77F-4CB7-9F84-7EB7D31F2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sv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815" y="3813810"/>
            <a:ext cx="8640445" cy="92773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855" y="2878040"/>
            <a:ext cx="8640366" cy="576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38433" y="6089115"/>
            <a:ext cx="2592110" cy="383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F49568-C05D-465E-8327-DF205A0403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60642" y="6089114"/>
            <a:ext cx="2592110" cy="383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AOSCC 2023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2851" y="6094830"/>
            <a:ext cx="2592110" cy="383297"/>
          </a:xfrm>
        </p:spPr>
        <p:txBody>
          <a:bodyPr/>
          <a:lstStyle/>
          <a:p>
            <a:fld id="{B7B0FABE-F51F-4DE4-867E-CE2B4232FCA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 hasCustomPrompt="1"/>
          </p:nvPr>
        </p:nvSpPr>
        <p:spPr>
          <a:xfrm>
            <a:off x="1437679" y="5471864"/>
            <a:ext cx="4284359" cy="5040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sp>
        <p:nvSpPr>
          <p:cNvPr id="25" name="文本占位符 18"/>
          <p:cNvSpPr>
            <a:spLocks noGrp="1"/>
          </p:cNvSpPr>
          <p:nvPr>
            <p:ph type="body" sz="quarter" idx="14" hasCustomPrompt="1"/>
          </p:nvPr>
        </p:nvSpPr>
        <p:spPr>
          <a:xfrm>
            <a:off x="5793557" y="5471864"/>
            <a:ext cx="4284359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/>
        </p:nvCxnSpPr>
        <p:spPr>
          <a:xfrm>
            <a:off x="1440634" y="3633636"/>
            <a:ext cx="863728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180" y="2034540"/>
            <a:ext cx="539750" cy="5397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997710" y="1941830"/>
            <a:ext cx="3167380" cy="7200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x-none" altLang="en-US" sz="4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×</a:t>
            </a:r>
            <a:endParaRPr lang="x-none" altLang="en-US" sz="40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2" name="图片 11" descr="qfnu-ac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2070" y="2047240"/>
            <a:ext cx="504000" cy="504000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 userDrawn="1"/>
        </p:nvSpPr>
        <p:spPr>
          <a:xfrm>
            <a:off x="7482851" y="6094830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864235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1800" algn="l" defTabSz="86423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235" algn="l" defTabSz="86423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35" algn="l" defTabSz="86423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835" algn="l" defTabSz="86423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270" algn="l" defTabSz="86423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70" algn="l" defTabSz="86423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3870" algn="l" defTabSz="86423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305" algn="l" defTabSz="864235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0FABE-F51F-4DE4-867E-CE2B4232FCA4}" type="slidenum">
              <a:rPr lang="zh-CN" altLang="en-US" smtClean="0"/>
            </a:fld>
            <a:endParaRPr lang="zh-CN" altLang="en-US"/>
          </a:p>
        </p:txBody>
      </p:sp>
      <p:cxnSp>
        <p:nvCxnSpPr>
          <p:cNvPr id="23" name="直接连接符 22"/>
          <p:cNvCxnSpPr/>
          <p:nvPr userDrawn="1"/>
        </p:nvCxnSpPr>
        <p:spPr>
          <a:xfrm>
            <a:off x="1440634" y="3633636"/>
            <a:ext cx="863728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180" y="2034540"/>
            <a:ext cx="539750" cy="539750"/>
          </a:xfrm>
          <a:prstGeom prst="rect">
            <a:avLst/>
          </a:prstGeom>
        </p:spPr>
      </p:pic>
      <p:sp>
        <p:nvSpPr>
          <p:cNvPr id="26" name="文本框 25"/>
          <p:cNvSpPr txBox="1"/>
          <p:nvPr userDrawn="1"/>
        </p:nvSpPr>
        <p:spPr>
          <a:xfrm>
            <a:off x="1997710" y="1941830"/>
            <a:ext cx="3167380" cy="7200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x-none" altLang="en-US" sz="4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×</a:t>
            </a:r>
            <a:endParaRPr lang="x-none" altLang="en-US" sz="40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29" name="矩形 28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矩形 29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719999"/>
            <a:ext cx="9612852" cy="792000"/>
          </a:xfrm>
        </p:spPr>
        <p:txBody>
          <a:bodyPr anchor="b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>
            <a:noAutofit/>
          </a:bodyPr>
          <a:lstStyle>
            <a:lvl1pPr marL="431800" indent="-360045">
              <a:lnSpc>
                <a:spcPct val="120000"/>
              </a:lnSpc>
              <a:defRPr sz="2800"/>
            </a:lvl1pPr>
            <a:lvl2pPr marL="899795" indent="-360045">
              <a:lnSpc>
                <a:spcPct val="120000"/>
              </a:lnSpc>
              <a:defRPr sz="2400"/>
            </a:lvl2pPr>
            <a:lvl3pPr marL="1259840"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0000" y="6528703"/>
            <a:ext cx="2592110" cy="383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504B5D-D543-4B93-8F7A-3C3813B5C7A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2343" y="6528702"/>
            <a:ext cx="3888165" cy="383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AOSCC 2023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552000"/>
            <a:ext cx="720000" cy="3600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000" y="1916484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000" y="1916484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9A2B-74ED-4BA9-A6A8-7D399C37BBE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AOSCC 2023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FABE-F51F-4DE4-867E-CE2B4232FC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0080000" y="0"/>
            <a:ext cx="1440000" cy="7199313"/>
            <a:chOff x="10080000" y="0"/>
            <a:chExt cx="1440000" cy="7199313"/>
          </a:xfrm>
        </p:grpSpPr>
        <p:sp>
          <p:nvSpPr>
            <p:cNvPr id="8" name="矩形: 剪去单角 7"/>
            <p:cNvSpPr/>
            <p:nvPr userDrawn="1"/>
          </p:nvSpPr>
          <p:spPr>
            <a:xfrm rot="10800000">
              <a:off x="10080000" y="0"/>
              <a:ext cx="1440000" cy="5076000"/>
            </a:xfrm>
            <a:prstGeom prst="snip1Rect">
              <a:avLst>
                <a:gd name="adj" fmla="val 50000"/>
              </a:avLst>
            </a:prstGeom>
            <a:gradFill>
              <a:gsLst>
                <a:gs pos="100000">
                  <a:srgbClr val="1B0044"/>
                </a:gs>
                <a:gs pos="26000">
                  <a:srgbClr val="1B274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剪去单角 8"/>
            <p:cNvSpPr/>
            <p:nvPr userDrawn="1"/>
          </p:nvSpPr>
          <p:spPr>
            <a:xfrm rot="16200000">
              <a:off x="9720000" y="5399313"/>
              <a:ext cx="2160000" cy="1440000"/>
            </a:xfrm>
            <a:prstGeom prst="snip1Rect">
              <a:avLst>
                <a:gd name="adj" fmla="val 50000"/>
              </a:avLst>
            </a:prstGeom>
            <a:solidFill>
              <a:srgbClr val="1B27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AOSCC 2023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FABE-F51F-4DE4-867E-CE2B4232FCA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719138" y="1008063"/>
            <a:ext cx="8640000" cy="5040312"/>
          </a:xfrm>
        </p:spPr>
        <p:txBody>
          <a:bodyPr anchor="b">
            <a:normAutofit/>
          </a:bodyPr>
          <a:lstStyle>
            <a:lvl1pPr marL="71755" indent="0">
              <a:buNone/>
              <a:defRPr sz="4200"/>
            </a:lvl1pPr>
          </a:lstStyle>
          <a:p>
            <a:pPr lvl="0"/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12" name="矩形 11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10080000" y="0"/>
            <a:ext cx="1440000" cy="7199313"/>
            <a:chOff x="10080000" y="0"/>
            <a:chExt cx="1440000" cy="7199313"/>
          </a:xfrm>
        </p:grpSpPr>
        <p:sp>
          <p:nvSpPr>
            <p:cNvPr id="6" name="矩形: 剪去单角 7"/>
            <p:cNvSpPr/>
            <p:nvPr userDrawn="1"/>
          </p:nvSpPr>
          <p:spPr>
            <a:xfrm rot="10800000">
              <a:off x="10080000" y="0"/>
              <a:ext cx="1440000" cy="5076000"/>
            </a:xfrm>
            <a:prstGeom prst="snip1Rect">
              <a:avLst>
                <a:gd name="adj" fmla="val 50000"/>
              </a:avLst>
            </a:prstGeom>
            <a:gradFill>
              <a:gsLst>
                <a:gs pos="100000">
                  <a:srgbClr val="1B0044"/>
                </a:gs>
                <a:gs pos="26000">
                  <a:srgbClr val="1B274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矩形: 剪去单角 8"/>
            <p:cNvSpPr/>
            <p:nvPr userDrawn="1"/>
          </p:nvSpPr>
          <p:spPr>
            <a:xfrm rot="16200000">
              <a:off x="9720000" y="5399313"/>
              <a:ext cx="2160000" cy="1440000"/>
            </a:xfrm>
            <a:prstGeom prst="snip1Rect">
              <a:avLst>
                <a:gd name="adj" fmla="val 50000"/>
              </a:avLst>
            </a:prstGeom>
            <a:solidFill>
              <a:srgbClr val="1B27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18" name="矩形 1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9" name="矩形 1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AOSCC 2023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FABE-F51F-4DE4-867E-CE2B4232FCA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B0044"/>
            </a:gs>
            <a:gs pos="63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9612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AOSCC 2023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80000" y="65520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B7B0FABE-F51F-4DE4-867E-CE2B4232FCA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7676" y="720000"/>
            <a:ext cx="72000" cy="79200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rgbClr val="F2B8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31800" indent="-360045" algn="l" defTabSz="864235" rtl="0" eaLnBrk="1" latinLnBrk="0" hangingPunct="1">
        <a:lnSpc>
          <a:spcPct val="120000"/>
        </a:lnSpc>
        <a:spcBef>
          <a:spcPts val="945"/>
        </a:spcBef>
        <a:buFont typeface="Arial" panose="0208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899795" indent="-360045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259840" indent="-28829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6.svg"/><Relationship Id="rId7" Type="http://schemas.openxmlformats.org/officeDocument/2006/relationships/image" Target="../media/image18.png"/><Relationship Id="rId6" Type="http://schemas.openxmlformats.org/officeDocument/2006/relationships/image" Target="../media/image5.svg"/><Relationship Id="rId5" Type="http://schemas.openxmlformats.org/officeDocument/2006/relationships/image" Target="../media/image17.png"/><Relationship Id="rId4" Type="http://schemas.openxmlformats.org/officeDocument/2006/relationships/image" Target="../media/image4.svg"/><Relationship Id="rId3" Type="http://schemas.openxmlformats.org/officeDocument/2006/relationships/image" Target="../media/image16.png"/><Relationship Id="rId2" Type="http://schemas.openxmlformats.org/officeDocument/2006/relationships/image" Target="../media/image3.svg"/><Relationship Id="rId16" Type="http://schemas.openxmlformats.org/officeDocument/2006/relationships/slideLayout" Target="../slideLayouts/slideLayout4.xml"/><Relationship Id="rId15" Type="http://schemas.openxmlformats.org/officeDocument/2006/relationships/image" Target="../media/image22.png"/><Relationship Id="rId14" Type="http://schemas.openxmlformats.org/officeDocument/2006/relationships/image" Target="../media/image9.svg"/><Relationship Id="rId13" Type="http://schemas.openxmlformats.org/officeDocument/2006/relationships/image" Target="../media/image21.png"/><Relationship Id="rId12" Type="http://schemas.openxmlformats.org/officeDocument/2006/relationships/image" Target="../media/image8.svg"/><Relationship Id="rId11" Type="http://schemas.openxmlformats.org/officeDocument/2006/relationships/image" Target="../media/image20.png"/><Relationship Id="rId10" Type="http://schemas.openxmlformats.org/officeDocument/2006/relationships/image" Target="../media/image7.sv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p>
            <a:r>
              <a:rPr lang="zh-CN" altLang="en-US" sz="3600">
                <a:sym typeface="+mn-ea"/>
              </a:rPr>
              <a:t>安同开源社区</a:t>
            </a:r>
            <a:r>
              <a:rPr lang="zh-CN" altLang="en-US" sz="3600"/>
              <a:t>的探索、机遇和展望</a:t>
            </a:r>
            <a:endParaRPr lang="zh-CN" altLang="en-US" sz="3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0000"/>
          </a:bodyPr>
          <a:p>
            <a:r>
              <a:rPr lang="zh-CN" altLang="x-none"/>
              <a:t>云间一隅</a:t>
            </a:r>
            <a:endParaRPr lang="zh-CN" altLang="x-none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7B0FABE-F51F-4DE4-867E-CE2B4232FCA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/home/mingcongbai/文档/Work and Connections/QFNU-ACE/qrcodes/pdf-qr.pngpdf-qr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458258" y="1799648"/>
            <a:ext cx="1619885" cy="16198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架构支持与分级</a:t>
            </a:r>
            <a:endParaRPr lang="zh-CN" altLang="en-US"/>
          </a:p>
        </p:txBody>
      </p:sp>
      <p:pic>
        <p:nvPicPr>
          <p:cNvPr id="5" name="内容占位符 4" descr="port-tiers.zh-c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7655" y="1583690"/>
            <a:ext cx="10440000" cy="445385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包管理与生态</a:t>
            </a:r>
            <a:endParaRPr lang="zh-CN" altLang="en-US"/>
          </a:p>
        </p:txBody>
      </p:sp>
      <p:pic>
        <p:nvPicPr>
          <p:cNvPr id="5" name="内容占位符 4" descr="sys-ecosystem.zh-c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7985" y="1655445"/>
            <a:ext cx="10440000" cy="4176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x-none"/>
              <a:t>维护与迭代：版本规划</a:t>
            </a:r>
            <a:endParaRPr lang="zh-CN" altLang="x-none"/>
          </a:p>
        </p:txBody>
      </p:sp>
      <p:pic>
        <p:nvPicPr>
          <p:cNvPr id="5" name="内容占位符 4" descr="/home/mingcongbai/文档/Work and Connections/LCPU: Towards Modern Distro/sys-iteration-cycles.zh-cn.pngsys-iteration-cycles.zh-cn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74345" y="1726565"/>
            <a:ext cx="10440000" cy="404940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x-none"/>
              <a:t>维护与迭代：工具链</a:t>
            </a:r>
            <a:endParaRPr lang="zh-CN" altLang="x-none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内容占位符 5" descr="/home/mingcongbai/文档/Work and Connections/LCPU: Towards Modern Distro/sys-tooling.zh-cn.pngsys-tooling.zh-cn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37820" y="1007745"/>
            <a:ext cx="10080000" cy="63003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x-none"/>
              <a:t>特性？</a:t>
            </a:r>
            <a:endParaRPr lang="zh-CN" altLang="x-none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“这个发行版的特性是什么呀？”</a:t>
            </a:r>
            <a:endParaRPr lang="zh-CN" altLang="en-US"/>
          </a:p>
          <a:p>
            <a:pPr lvl="1"/>
            <a:r>
              <a:rPr lang="zh-CN" altLang="en-US"/>
              <a:t>简明、便捷、友好、通用</a:t>
            </a:r>
            <a:endParaRPr lang="zh-CN" altLang="en-US"/>
          </a:p>
          <a:p>
            <a:pPr lvl="0"/>
            <a:r>
              <a:rPr lang="zh-CN" altLang="en-US"/>
              <a:t>安同</a:t>
            </a:r>
            <a:r>
              <a:rPr lang="en-US" altLang="zh-CN"/>
              <a:t> OS </a:t>
            </a:r>
            <a:r>
              <a:rPr lang="zh-CN" altLang="en-US"/>
              <a:t>的“吸引力悖论”</a:t>
            </a:r>
            <a:endParaRPr lang="zh-CN" altLang="en-US"/>
          </a:p>
          <a:p>
            <a:pPr lvl="1"/>
            <a:r>
              <a:rPr lang="zh-CN" altLang="en-US"/>
              <a:t>平淡无奇的外表，强烈的用户粘性</a:t>
            </a:r>
            <a:endParaRPr lang="zh-CN" altLang="en-US"/>
          </a:p>
          <a:p>
            <a:pPr lvl="0"/>
            <a:r>
              <a:rPr lang="zh-CN" altLang="en-US"/>
              <a:t>具体分析，对比定位</a:t>
            </a:r>
            <a:endParaRPr lang="zh-CN" altLang="en-US"/>
          </a:p>
          <a:p>
            <a:pPr lvl="1"/>
            <a:r>
              <a:rPr lang="zh-CN" altLang="x-none"/>
              <a:t>安同</a:t>
            </a:r>
            <a:r>
              <a:rPr lang="en-US" altLang="zh-CN"/>
              <a:t> OS </a:t>
            </a:r>
            <a:r>
              <a:rPr lang="zh-CN" altLang="en-US"/>
              <a:t>的改良主义与贡献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/>
              <a:t>到具体中去（技术向）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部署便捷</a:t>
            </a:r>
            <a:endParaRPr lang="zh-CN" altLang="en-US"/>
          </a:p>
          <a:p>
            <a:pPr lvl="1"/>
            <a:r>
              <a:rPr lang="zh-CN" altLang="en-US"/>
              <a:t>基本目标：插盘安装后开箱即用</a:t>
            </a:r>
            <a:endParaRPr lang="zh-CN" altLang="en-US"/>
          </a:p>
          <a:p>
            <a:pPr lvl="0"/>
            <a:r>
              <a:rPr lang="zh-CN" altLang="x-none"/>
              <a:t>细节调优</a:t>
            </a:r>
            <a:endParaRPr lang="zh-CN" altLang="x-none"/>
          </a:p>
          <a:p>
            <a:pPr lvl="1"/>
            <a:r>
              <a:rPr lang="zh-CN" altLang="x-none"/>
              <a:t>通过小部分补丁和配置调优来提供尽可能好的体验</a:t>
            </a:r>
            <a:endParaRPr lang="zh-CN" altLang="x-none"/>
          </a:p>
          <a:p>
            <a:pPr lvl="0"/>
            <a:r>
              <a:rPr lang="zh-CN" altLang="x-none"/>
              <a:t>管理省心</a:t>
            </a:r>
            <a:endParaRPr lang="zh-CN" altLang="x-none"/>
          </a:p>
          <a:p>
            <a:pPr lvl="1"/>
            <a:r>
              <a:rPr lang="zh-CN" altLang="x-none"/>
              <a:t>不拆分软件包并提供常用套件包</a:t>
            </a:r>
            <a:endParaRPr lang="zh-CN" altLang="x-none"/>
          </a:p>
          <a:p>
            <a:pPr lvl="0"/>
            <a:r>
              <a:rPr lang="zh-CN" altLang="x-none"/>
              <a:t>兼容性高</a:t>
            </a:r>
            <a:endParaRPr lang="zh-CN" altLang="x-none"/>
          </a:p>
          <a:p>
            <a:pPr lvl="1"/>
            <a:r>
              <a:rPr lang="zh-CN" altLang="en-US"/>
              <a:t>跨发行版生态：</a:t>
            </a:r>
            <a:r>
              <a:rPr lang="en-US" altLang="zh-CN"/>
              <a:t>Spiral</a:t>
            </a:r>
            <a:r>
              <a:rPr lang="x-none" altLang="en-US"/>
              <a:t>/libLoL</a:t>
            </a:r>
            <a:r>
              <a:rPr lang="en-US" altLang="zh-CN"/>
              <a:t> </a:t>
            </a:r>
            <a:r>
              <a:rPr lang="zh-CN" altLang="en-US"/>
              <a:t>和</a:t>
            </a:r>
            <a:r>
              <a:rPr lang="x-none" altLang="zh-CN"/>
              <a:t> Flatpak/Snap/</a:t>
            </a:r>
            <a:r>
              <a:rPr lang="zh-CN"/>
              <a:t>玲珑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到具体中去（非技术向）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以人为本</a:t>
            </a:r>
            <a:endParaRPr lang="zh-CN" altLang="en-US"/>
          </a:p>
          <a:p>
            <a:pPr lvl="1"/>
            <a:r>
              <a:rPr lang="zh-CN" altLang="en-US"/>
              <a:t>切换系统不是儿戏，体验更不以技术能力为转移</a:t>
            </a:r>
            <a:endParaRPr lang="zh-CN" altLang="en-US"/>
          </a:p>
          <a:p>
            <a:pPr lvl="1"/>
            <a:r>
              <a:rPr lang="zh-CN" altLang="en-US"/>
              <a:t>工作准则：尊重用户的时间和需要</a:t>
            </a:r>
            <a:endParaRPr lang="zh-CN" altLang="en-US"/>
          </a:p>
          <a:p>
            <a:pPr lvl="0"/>
            <a:r>
              <a:rPr lang="zh-CN" altLang="en-US" sz="2800"/>
              <a:t>社交与信息网络</a:t>
            </a:r>
            <a:endParaRPr lang="zh-CN" altLang="en-US"/>
          </a:p>
          <a:p>
            <a:pPr lvl="1"/>
            <a:r>
              <a:rPr lang="zh-CN" altLang="en-US"/>
              <a:t>发行版维护工作社会性极强</a:t>
            </a:r>
            <a:endParaRPr lang="zh-CN" altLang="en-US"/>
          </a:p>
          <a:p>
            <a:pPr lvl="1"/>
            <a:r>
              <a:rPr lang="zh-CN" altLang="en-US"/>
              <a:t>追求与友好社区、院校企业单位等协作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lang="en-US" altLang="zh-CN"/>
              <a:t> OS </a:t>
            </a:r>
            <a:r>
              <a:rPr lang="zh-CN" altLang="en-US"/>
              <a:t>的一席之地？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各取所需的</a:t>
            </a:r>
            <a:r>
              <a:rPr lang="en-US" altLang="zh-CN"/>
              <a:t> Linux </a:t>
            </a:r>
            <a:r>
              <a:rPr lang="zh-CN" altLang="en-US"/>
              <a:t>发行版生态</a:t>
            </a:r>
            <a:endParaRPr lang="zh-CN" altLang="en-US"/>
          </a:p>
          <a:p>
            <a:pPr lvl="1"/>
            <a:r>
              <a:rPr lang="x-none" altLang="zh-CN" sz="2000"/>
              <a:t>Arch Linux</a:t>
            </a:r>
            <a:r>
              <a:rPr lang="zh-CN" altLang="x-none" sz="2000"/>
              <a:t>：新鲜、刺激、爽快、个性化</a:t>
            </a:r>
            <a:endParaRPr lang="zh-CN" altLang="x-none" sz="2000"/>
          </a:p>
          <a:p>
            <a:pPr lvl="1"/>
            <a:r>
              <a:rPr lang="x-none" altLang="zh-CN" sz="2000"/>
              <a:t>Debian</a:t>
            </a:r>
            <a:r>
              <a:rPr lang="zh-CN" altLang="x-none" sz="2000"/>
              <a:t>：事实标准、高度稳定</a:t>
            </a:r>
            <a:endParaRPr lang="zh-CN" altLang="x-none" sz="2000"/>
          </a:p>
          <a:p>
            <a:pPr lvl="1"/>
            <a:r>
              <a:rPr lang="x-none" altLang="en-US" sz="2000"/>
              <a:t>Deepin/UOS</a:t>
            </a:r>
            <a:r>
              <a:rPr lang="zh-CN" altLang="x-none" sz="2000"/>
              <a:t>：产品级体验、产品级生态</a:t>
            </a:r>
            <a:endParaRPr lang="zh-CN" altLang="x-none" sz="2000"/>
          </a:p>
          <a:p>
            <a:pPr lvl="1"/>
            <a:r>
              <a:rPr lang="en-US" altLang="zh-CN" sz="2000"/>
              <a:t>Gentoo</a:t>
            </a:r>
            <a:r>
              <a:rPr lang="zh-CN" sz="2000"/>
              <a:t>：</a:t>
            </a:r>
            <a:r>
              <a:rPr lang="zh-CN" altLang="en-US" sz="2000"/>
              <a:t>绝对灵活性、尊重用户选择</a:t>
            </a:r>
            <a:endParaRPr lang="zh-CN" altLang="en-US" sz="2000"/>
          </a:p>
          <a:p>
            <a:pPr lvl="1"/>
            <a:r>
              <a:rPr lang="x-none" sz="2000"/>
              <a:t>Ubuntu</a:t>
            </a:r>
            <a:r>
              <a:rPr lang="zh-CN" altLang="x-none" sz="2000"/>
              <a:t>：桌面易用性与国际化的标杆</a:t>
            </a:r>
            <a:endParaRPr lang="zh-CN" altLang="x-none"/>
          </a:p>
          <a:p>
            <a:pPr lvl="0"/>
            <a:r>
              <a:rPr lang="zh-CN" altLang="en-US"/>
              <a:t>安同</a:t>
            </a:r>
            <a:r>
              <a:rPr lang="en-US" altLang="zh-CN"/>
              <a:t> OS </a:t>
            </a:r>
            <a:r>
              <a:rPr lang="zh-CN" altLang="en-US"/>
              <a:t>的答案：群众路线</a:t>
            </a:r>
            <a:endParaRPr lang="zh-CN" altLang="en-US"/>
          </a:p>
          <a:p>
            <a:pPr lvl="1"/>
            <a:r>
              <a:rPr lang="zh-CN" altLang="en-US" sz="2000"/>
              <a:t>结合开箱即用、易用性，追求最大化兼容性</a:t>
            </a:r>
            <a:endParaRPr lang="zh-CN" altLang="en-US" sz="2000"/>
          </a:p>
          <a:p>
            <a:pPr lvl="1"/>
            <a:r>
              <a:rPr lang="zh-CN" altLang="en-US" sz="2000"/>
              <a:t>友好积极地帮助用户搭建适合自己的工作环境</a:t>
            </a:r>
            <a:endParaRPr lang="zh-CN" altLang="en-US" sz="2000"/>
          </a:p>
          <a:p>
            <a:pPr lvl="1"/>
            <a:r>
              <a:rPr lang="zh-CN" altLang="en-US" sz="2000"/>
              <a:t>充分利用社区的灵活性验证新思路和新技术</a:t>
            </a:r>
            <a:endParaRPr lang="zh-CN" altLang="en-US" sz="20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/>
              <a:t>社区的日常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>
                <a:sym typeface="+mn-ea"/>
              </a:rPr>
              <a:t>社区每天做点啥？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社区事务五花八门</a:t>
            </a:r>
            <a:endParaRPr lang="zh-CN" altLang="en-US"/>
          </a:p>
          <a:p>
            <a:pPr lvl="1"/>
            <a:r>
              <a:rPr lang="zh-CN" altLang="en-US"/>
              <a:t>基本盘：打包、测试和修复</a:t>
            </a:r>
            <a:r>
              <a:rPr lang="x-none" altLang="zh-CN"/>
              <a:t>/</a:t>
            </a:r>
            <a:r>
              <a:rPr lang="zh-CN" altLang="x-none"/>
              <a:t>更新</a:t>
            </a:r>
            <a:endParaRPr lang="zh-CN" altLang="en-US"/>
          </a:p>
          <a:p>
            <a:pPr lvl="1"/>
            <a:r>
              <a:rPr lang="zh-CN" altLang="en-US"/>
              <a:t>生产力：开发工具、自动化框架和网络基础设施</a:t>
            </a:r>
            <a:endParaRPr lang="zh-CN" altLang="en-US"/>
          </a:p>
          <a:p>
            <a:pPr lvl="1"/>
            <a:r>
              <a:rPr lang="zh-CN" altLang="en-US"/>
              <a:t>沟通与管理：技术支持、宣传和内部会议记录等</a:t>
            </a:r>
            <a:endParaRPr lang="zh-CN" altLang="en-US"/>
          </a:p>
          <a:p>
            <a:pPr lvl="1"/>
            <a:r>
              <a:rPr lang="zh-CN" altLang="en-US"/>
              <a:t>周边：补丁、上游化、本地化和美工等</a:t>
            </a:r>
            <a:endParaRPr lang="zh-CN" altLang="en-US"/>
          </a:p>
          <a:p>
            <a:pPr lvl="0"/>
            <a:r>
              <a:rPr lang="zh-CN" altLang="en-US"/>
              <a:t>包工、搅屎棍和大佬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维护社区发行版需要多种角色</a:t>
            </a:r>
            <a:endParaRPr lang="zh-CN" altLang="en-US">
              <a:sym typeface="+mn-ea"/>
            </a:endParaRPr>
          </a:p>
          <a:p>
            <a:pPr lvl="1"/>
            <a:r>
              <a:rPr lang="zh-CN"/>
              <a:t>社区试错成本低，只要有意愿就有机会验证能力</a:t>
            </a: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初识</a:t>
            </a:r>
            <a:r>
              <a:rPr lang="en-US" altLang="zh-CN"/>
              <a:t> AOSC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几个初中生创立于</a:t>
            </a:r>
            <a:r>
              <a:rPr lang="en-US" altLang="zh-CN"/>
              <a:t> 2011 </a:t>
            </a:r>
            <a:r>
              <a:rPr lang="zh-CN" altLang="en-US"/>
              <a:t>年</a:t>
            </a:r>
            <a:endParaRPr lang="zh-CN" altLang="en-US"/>
          </a:p>
          <a:p>
            <a:pPr lvl="1"/>
            <a:r>
              <a:rPr lang="zh-CN" altLang="en-US" sz="2400"/>
              <a:t>安同：安于同学合作</a:t>
            </a:r>
            <a:endParaRPr lang="zh-CN" altLang="en-US"/>
          </a:p>
          <a:p>
            <a:r>
              <a:rPr lang="zh-CN" altLang="en-US">
                <a:sym typeface="+mn-ea"/>
              </a:rPr>
              <a:t>独立、兴趣志愿驱动的开源社区（社团）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/>
              <a:t>运作资料来自社区众筹、个人捐赠及企业单位赞助</a:t>
            </a:r>
            <a:endParaRPr lang="zh-CN" altLang="en-US"/>
          </a:p>
          <a:p>
            <a:pPr lvl="1"/>
            <a:r>
              <a:rPr lang="zh-CN" altLang="en-US"/>
              <a:t>社区无挂靠单位、实体，也不留任何“闲钱”</a:t>
            </a:r>
            <a:endParaRPr lang="zh-CN" altLang="en-US"/>
          </a:p>
          <a:p>
            <a:r>
              <a:rPr lang="zh-CN" altLang="en-US"/>
              <a:t>“发行版社区”：安同</a:t>
            </a:r>
            <a:r>
              <a:rPr lang="en-US" altLang="zh-CN"/>
              <a:t> OS</a:t>
            </a:r>
            <a:r>
              <a:rPr lang="zh-CN" altLang="en-US"/>
              <a:t>（或</a:t>
            </a:r>
            <a:r>
              <a:rPr lang="en-US" altLang="zh-CN"/>
              <a:t> AOSC OS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社区由用户及贡献者共同组成维护</a:t>
            </a:r>
            <a:endParaRPr lang="zh-CN" altLang="en-US"/>
          </a:p>
          <a:p>
            <a:pPr lvl="1"/>
            <a:r>
              <a:rPr lang="zh-CN" altLang="en-US"/>
              <a:t>社区文化也由开发、维护和支持中形成的人际关系塑造和维持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x-none"/>
              <a:t>日常（美颜版）</a:t>
            </a:r>
            <a:endParaRPr lang="zh-CN" altLang="x-none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每天</a:t>
            </a:r>
            <a:endParaRPr lang="zh-CN" altLang="en-US"/>
          </a:p>
          <a:p>
            <a:pPr lvl="1"/>
            <a:r>
              <a:rPr lang="zh-CN" altLang="en-US" sz="2000"/>
              <a:t>软件包更新、修复和测试</a:t>
            </a:r>
            <a:endParaRPr lang="zh-CN" altLang="en-US" sz="2000"/>
          </a:p>
          <a:p>
            <a:pPr lvl="1"/>
            <a:r>
              <a:rPr lang="zh-CN" altLang="en-US" sz="2000"/>
              <a:t>在各群组面向用户答疑、收集意见</a:t>
            </a:r>
            <a:endParaRPr lang="zh-CN" altLang="en-US" sz="2000"/>
          </a:p>
          <a:p>
            <a:pPr lvl="1"/>
            <a:r>
              <a:rPr lang="zh-CN" altLang="en-US" sz="2000"/>
              <a:t>各类周边项目开发、测试和</a:t>
            </a:r>
            <a:r>
              <a:rPr lang="en-US" altLang="zh-CN" sz="2000"/>
              <a:t> RFC</a:t>
            </a:r>
            <a:endParaRPr lang="en-US" altLang="zh-CN" sz="2000"/>
          </a:p>
          <a:p>
            <a:pPr lvl="1"/>
            <a:r>
              <a:rPr lang="zh-CN" altLang="en-US" sz="2000"/>
              <a:t>与各社区、企业（如近期的龙芯和芯动）沟通协作</a:t>
            </a:r>
            <a:endParaRPr lang="en-US" altLang="zh-CN" sz="2000"/>
          </a:p>
          <a:p>
            <a:pPr lvl="0"/>
            <a:r>
              <a:rPr lang="zh-CN" altLang="en-US"/>
              <a:t>每两周</a:t>
            </a:r>
            <a:endParaRPr lang="zh-CN" altLang="en-US"/>
          </a:p>
          <a:p>
            <a:pPr lvl="1"/>
            <a:r>
              <a:rPr lang="zh-CN" altLang="en-US" sz="2000"/>
              <a:t>收集工作成果，编写和发布《安记冰室》</a:t>
            </a:r>
            <a:endParaRPr lang="zh-CN" altLang="en-US" sz="2000"/>
          </a:p>
          <a:p>
            <a:pPr lvl="0"/>
            <a:r>
              <a:rPr lang="zh-CN" altLang="en-US" sz="2800"/>
              <a:t>偶尔</a:t>
            </a:r>
            <a:endParaRPr lang="zh-CN" altLang="en-US" sz="2800"/>
          </a:p>
          <a:p>
            <a:pPr lvl="1"/>
            <a:r>
              <a:rPr lang="zh-CN" altLang="en-US" sz="2000"/>
              <a:t>外宣和线下活动</a:t>
            </a:r>
            <a:endParaRPr lang="zh-CN" altLang="en-US" sz="2000"/>
          </a:p>
          <a:p>
            <a:pPr lvl="1"/>
            <a:r>
              <a:rPr lang="zh-CN" altLang="en-US" sz="2000"/>
              <a:t>发布设备和服务众筹</a:t>
            </a:r>
            <a:endParaRPr lang="zh-CN" altLang="en-US" sz="20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x-none"/>
              <a:t>日常（草台版）</a:t>
            </a:r>
            <a:endParaRPr lang="zh-CN" altLang="x-none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每天</a:t>
            </a:r>
            <a:endParaRPr lang="zh-CN" altLang="en-US"/>
          </a:p>
          <a:p>
            <a:pPr lvl="1"/>
            <a:r>
              <a:rPr lang="zh-CN" altLang="en-US" sz="2000"/>
              <a:t>催</a:t>
            </a:r>
            <a:r>
              <a:rPr lang="en-US" altLang="zh-CN" sz="2000"/>
              <a:t> Topic PR </a:t>
            </a:r>
            <a:r>
              <a:rPr lang="zh-CN" altLang="en-US" sz="2000"/>
              <a:t>审阅、满地找人读</a:t>
            </a:r>
            <a:r>
              <a:rPr lang="en-US" altLang="zh-CN" sz="2000"/>
              <a:t> RFC </a:t>
            </a:r>
            <a:r>
              <a:rPr lang="zh-CN" altLang="en-US" sz="2000"/>
              <a:t>文档、求人测应用</a:t>
            </a:r>
            <a:endParaRPr lang="zh-CN" altLang="en-US" sz="2000"/>
          </a:p>
          <a:p>
            <a:pPr lvl="1"/>
            <a:r>
              <a:rPr lang="zh-CN" altLang="en-US" sz="2000"/>
              <a:t>为各类网络灵车事件吼网管，</a:t>
            </a:r>
            <a:r>
              <a:rPr lang="zh-CN" altLang="en-US" sz="2000">
                <a:sym typeface="+mn-ea"/>
              </a:rPr>
              <a:t>发用户的牢骚</a:t>
            </a:r>
            <a:endParaRPr lang="zh-CN" altLang="en-US" sz="2000">
              <a:sym typeface="+mn-ea"/>
            </a:endParaRPr>
          </a:p>
          <a:p>
            <a:pPr lvl="1"/>
            <a:r>
              <a:rPr lang="zh-CN" altLang="en-US" sz="2000">
                <a:sym typeface="+mn-ea"/>
              </a:rPr>
              <a:t>在</a:t>
            </a:r>
            <a:r>
              <a:rPr lang="en-US" altLang="zh-CN" sz="2000">
                <a:sym typeface="+mn-ea"/>
              </a:rPr>
              <a:t> Discord </a:t>
            </a:r>
            <a:r>
              <a:rPr lang="zh-CN" altLang="en-US" sz="2000">
                <a:sym typeface="+mn-ea"/>
              </a:rPr>
              <a:t>上开语音不务正业，吹水聊天</a:t>
            </a:r>
            <a:endParaRPr lang="en-US" altLang="zh-CN" sz="2000"/>
          </a:p>
          <a:p>
            <a:pPr lvl="0"/>
            <a:r>
              <a:rPr lang="zh-CN" altLang="en-US"/>
              <a:t>每两周</a:t>
            </a:r>
            <a:endParaRPr lang="zh-CN" altLang="en-US"/>
          </a:p>
          <a:p>
            <a:pPr lvl="1"/>
            <a:r>
              <a:rPr lang="zh-CN" altLang="en-US" sz="2000"/>
              <a:t>发布约定时间前六小时开始赶《安记冰室》</a:t>
            </a:r>
            <a:endParaRPr lang="zh-CN" altLang="en-US" sz="2000"/>
          </a:p>
          <a:p>
            <a:pPr lvl="1"/>
            <a:r>
              <a:rPr lang="zh-CN" altLang="en-US" sz="2000"/>
              <a:t>发布后吭哧吭哧修错别字</a:t>
            </a:r>
            <a:endParaRPr lang="zh-CN" altLang="en-US" sz="2000"/>
          </a:p>
          <a:p>
            <a:pPr lvl="0"/>
            <a:r>
              <a:rPr lang="zh-CN" altLang="en-US" sz="2800"/>
              <a:t>偶尔</a:t>
            </a:r>
            <a:endParaRPr lang="zh-CN" altLang="en-US" sz="2800"/>
          </a:p>
          <a:p>
            <a:pPr lvl="1"/>
            <a:r>
              <a:rPr lang="zh-CN" altLang="en-US" sz="2000"/>
              <a:t>为</a:t>
            </a:r>
            <a:r>
              <a:rPr lang="en-US" altLang="zh-CN" sz="2000"/>
              <a:t> AOSCC </a:t>
            </a:r>
            <a:r>
              <a:rPr lang="zh-CN" altLang="en-US" sz="2000"/>
              <a:t>找不到场地烦恼</a:t>
            </a:r>
            <a:endParaRPr lang="zh-CN" altLang="en-US" sz="2000"/>
          </a:p>
          <a:p>
            <a:pPr lvl="0"/>
            <a:endParaRPr lang="zh-CN" altLang="en-US" sz="20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x-none"/>
              <a:t>社区工作的特征</a:t>
            </a:r>
            <a:endParaRPr lang="zh-CN" altLang="x-none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任性</a:t>
            </a:r>
            <a:endParaRPr lang="zh-CN" altLang="en-US"/>
          </a:p>
          <a:p>
            <a:pPr lvl="1"/>
            <a:r>
              <a:rPr lang="zh-CN" altLang="en-US"/>
              <a:t>没有商业业绩压力，成本计算也趋于感性，工作</a:t>
            </a:r>
            <a:br>
              <a:rPr lang="zh-CN" altLang="en-US"/>
            </a:br>
            <a:r>
              <a:rPr lang="zh-CN" altLang="en-US"/>
              <a:t>方向的设定和调整上较为灵活</a:t>
            </a:r>
            <a:endParaRPr lang="zh-CN" altLang="en-US"/>
          </a:p>
          <a:p>
            <a:pPr lvl="0"/>
            <a:r>
              <a:rPr lang="zh-CN" altLang="en-US"/>
              <a:t>开放</a:t>
            </a:r>
            <a:endParaRPr lang="zh-CN" altLang="en-US"/>
          </a:p>
          <a:p>
            <a:pPr lvl="1"/>
            <a:r>
              <a:rPr lang="zh-CN" altLang="en-US"/>
              <a:t>社区对志愿参与来者不拒，参与者也可以直接或</a:t>
            </a:r>
            <a:br>
              <a:rPr lang="zh-CN" altLang="en-US"/>
            </a:br>
            <a:r>
              <a:rPr lang="zh-CN" altLang="en-US"/>
              <a:t>间接参与工作（目的也可根据各自理解确定下来）</a:t>
            </a:r>
            <a:endParaRPr lang="zh-CN" altLang="en-US"/>
          </a:p>
          <a:p>
            <a:pPr lvl="0"/>
            <a:r>
              <a:rPr lang="zh-CN" altLang="en-US"/>
              <a:t>上心</a:t>
            </a:r>
            <a:endParaRPr lang="zh-CN" altLang="en-US"/>
          </a:p>
          <a:p>
            <a:pPr lvl="1"/>
            <a:r>
              <a:rPr lang="zh-CN" altLang="x-none"/>
              <a:t>用爱发电与生产资料归属的关系</a:t>
            </a:r>
            <a:endParaRPr lang="zh-CN" altLang="x-none"/>
          </a:p>
          <a:p>
            <a:pPr lvl="1"/>
            <a:r>
              <a:rPr lang="zh-CN" altLang="x-none"/>
              <a:t>志愿性参与，更想把事情做好</a:t>
            </a:r>
            <a:endParaRPr lang="zh-CN" altLang="x-none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未来干点啥？</a:t>
            </a:r>
            <a:endParaRPr lang="x-none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发行版</a:t>
            </a:r>
            <a:endParaRPr lang="zh-CN" altLang="en-US"/>
          </a:p>
          <a:p>
            <a:pPr lvl="1"/>
            <a:r>
              <a:rPr lang="zh-CN" altLang="en-US" sz="2000"/>
              <a:t>完善自动化设施，推进定期全库重构和质量检查</a:t>
            </a:r>
            <a:endParaRPr lang="zh-CN" altLang="en-US" sz="2000"/>
          </a:p>
          <a:p>
            <a:pPr lvl="1"/>
            <a:r>
              <a:rPr lang="zh-CN" altLang="en-US" sz="2000"/>
              <a:t>通过</a:t>
            </a:r>
            <a:r>
              <a:rPr lang="en-US" altLang="zh-CN" sz="2000"/>
              <a:t> </a:t>
            </a:r>
            <a:r>
              <a:rPr lang="x-none" altLang="en-US" sz="2000"/>
              <a:t>libLoL, Spiral </a:t>
            </a:r>
            <a:r>
              <a:rPr lang="zh-CN" altLang="x-none" sz="2000"/>
              <a:t>和各类生态搭建</a:t>
            </a:r>
            <a:r>
              <a:rPr lang="zh-CN" altLang="en-US" sz="2000"/>
              <a:t>应用商店，解决痛点</a:t>
            </a:r>
            <a:endParaRPr lang="zh-CN" altLang="en-US" sz="2000"/>
          </a:p>
          <a:p>
            <a:pPr lvl="1"/>
            <a:r>
              <a:rPr lang="zh-CN" altLang="en-US" sz="2000"/>
              <a:t>安装介质引入图形安装程序，并推动离线化安装</a:t>
            </a:r>
            <a:endParaRPr lang="zh-CN" altLang="en-US" sz="2000"/>
          </a:p>
          <a:p>
            <a:pPr lvl="0"/>
            <a:r>
              <a:rPr lang="zh-CN" altLang="en-US"/>
              <a:t>社区工作</a:t>
            </a:r>
            <a:endParaRPr lang="zh-CN" altLang="en-US"/>
          </a:p>
          <a:p>
            <a:pPr lvl="1"/>
            <a:r>
              <a:rPr lang="zh-CN" altLang="en-US" sz="2000"/>
              <a:t>改进外宣模式，推进用户文档和视频教程制作</a:t>
            </a:r>
            <a:endParaRPr lang="zh-CN" altLang="en-US" sz="2000"/>
          </a:p>
          <a:p>
            <a:pPr lvl="1"/>
            <a:r>
              <a:rPr lang="zh-CN" altLang="en-US" sz="2000"/>
              <a:t>增强与各学生社团、本地组织和其他开源社区的共进协作，</a:t>
            </a:r>
            <a:br>
              <a:rPr lang="zh-CN" altLang="en-US" sz="2000"/>
            </a:br>
            <a:r>
              <a:rPr lang="zh-CN" altLang="en-US" sz="2000"/>
              <a:t>继续保持与企业单位的沟通协作</a:t>
            </a:r>
            <a:endParaRPr lang="zh-CN" altLang="en-US" sz="2000"/>
          </a:p>
          <a:p>
            <a:pPr lvl="1"/>
            <a:r>
              <a:rPr lang="en-US" altLang="x-none" sz="2000"/>
              <a:t>AOSCC 2024</a:t>
            </a:r>
            <a:r>
              <a:rPr lang="zh-CN" altLang="en-US" sz="2000"/>
              <a:t>！</a:t>
            </a:r>
            <a:endParaRPr lang="zh-CN" altLang="en-US" sz="20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一起进步，践行“安同”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在社区证明自己</a:t>
            </a:r>
            <a:endParaRPr lang="zh-CN" altLang="en-US"/>
          </a:p>
          <a:p>
            <a:pPr lvl="1"/>
            <a:r>
              <a:rPr lang="zh-CN" altLang="en-US"/>
              <a:t>用户</a:t>
            </a:r>
            <a:r>
              <a:rPr lang="en-US" altLang="zh-CN"/>
              <a:t> </a:t>
            </a:r>
            <a:r>
              <a:rPr lang="x-none" altLang="en-US"/>
              <a:t>=&gt;  </a:t>
            </a:r>
            <a:r>
              <a:rPr lang="zh-CN" altLang="x-none"/>
              <a:t>社区贡献者</a:t>
            </a:r>
            <a:r>
              <a:rPr lang="en-US" altLang="zh-CN"/>
              <a:t> </a:t>
            </a:r>
            <a:r>
              <a:rPr lang="x-none" altLang="en-US"/>
              <a:t>=&gt; </a:t>
            </a:r>
            <a:r>
              <a:rPr lang="zh-CN" altLang="x-none"/>
              <a:t>上游贡献者</a:t>
            </a:r>
            <a:endParaRPr lang="zh-CN" altLang="x-none"/>
          </a:p>
          <a:p>
            <a:pPr lvl="2"/>
            <a:r>
              <a:rPr lang="zh-CN" altLang="x-none"/>
              <a:t>不怕：谁的能力不有限过？谁的能力现在不有限？</a:t>
            </a:r>
            <a:endParaRPr lang="zh-CN" altLang="x-none"/>
          </a:p>
          <a:p>
            <a:pPr lvl="1"/>
            <a:r>
              <a:rPr lang="zh-CN" altLang="x-none"/>
              <a:t>丰富简历和社交网络</a:t>
            </a:r>
            <a:endParaRPr lang="zh-CN" altLang="x-none"/>
          </a:p>
          <a:p>
            <a:pPr lvl="0"/>
            <a:r>
              <a:rPr lang="zh-CN" altLang="x-none"/>
              <a:t>天时地利：信创与新架构生态</a:t>
            </a:r>
            <a:endParaRPr lang="zh-CN" altLang="x-none"/>
          </a:p>
          <a:p>
            <a:pPr lvl="1"/>
            <a:r>
              <a:rPr lang="zh-CN" altLang="x-none"/>
              <a:t>新架构：龙架构与</a:t>
            </a:r>
            <a:r>
              <a:rPr lang="en-US" altLang="zh-CN"/>
              <a:t> RISC-V </a:t>
            </a:r>
            <a:r>
              <a:rPr lang="zh-CN" altLang="en-US"/>
              <a:t>生态亟待建设壮大</a:t>
            </a:r>
            <a:endParaRPr lang="zh-CN" altLang="en-US"/>
          </a:p>
          <a:p>
            <a:pPr lvl="1"/>
            <a:r>
              <a:rPr lang="zh-CN" altLang="en-US"/>
              <a:t>“有无问题”和“好坏问题”均为“上分”机会</a:t>
            </a:r>
            <a:endParaRPr lang="zh-CN" altLang="en-US"/>
          </a:p>
          <a:p>
            <a:pPr lvl="1"/>
            <a:r>
              <a:rPr lang="zh-CN" altLang="en-US"/>
              <a:t>一起学习协作，推进新生态！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/>
              <a:t>参与进来！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lang="en-US" altLang="zh-CN"/>
              <a:t> OS </a:t>
            </a:r>
            <a:r>
              <a:rPr lang="zh-CN" altLang="en-US"/>
              <a:t>维护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基本需求</a:t>
            </a:r>
            <a:endParaRPr lang="zh-CN" altLang="en-US"/>
          </a:p>
          <a:p>
            <a:pPr lvl="1"/>
            <a:r>
              <a:rPr lang="zh-CN" altLang="en-US"/>
              <a:t>提高系统软件包覆盖率和质量</a:t>
            </a:r>
            <a:endParaRPr lang="zh-CN" altLang="en-US"/>
          </a:p>
          <a:p>
            <a:pPr lvl="1"/>
            <a:r>
              <a:rPr lang="zh-CN" altLang="en-US"/>
              <a:t>改善系统使用体验</a:t>
            </a:r>
            <a:endParaRPr lang="zh-CN" altLang="en-US"/>
          </a:p>
          <a:p>
            <a:pPr lvl="0"/>
            <a:r>
              <a:rPr lang="zh-CN" altLang="en-US"/>
              <a:t>理想化目标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以一级架构为目标，</a:t>
            </a:r>
            <a:r>
              <a:rPr lang="zh-CN" altLang="en-US"/>
              <a:t>让更多架构得到关注</a:t>
            </a:r>
            <a:endParaRPr lang="zh-CN" altLang="en-US"/>
          </a:p>
          <a:p>
            <a:pPr lvl="1"/>
            <a:r>
              <a:rPr lang="zh-CN" altLang="en-US"/>
              <a:t>在维护发行版的过程中寻找社区内外贡献机会</a:t>
            </a:r>
            <a:endParaRPr lang="zh-CN" altLang="en-US"/>
          </a:p>
          <a:p>
            <a:pPr lvl="2"/>
            <a:r>
              <a:rPr lang="zh-CN" altLang="en-US"/>
              <a:t>优化与修复补丁、本地化、美工</a:t>
            </a:r>
            <a:r>
              <a:rPr lang="en-US" altLang="zh-CN"/>
              <a:t>……</a:t>
            </a:r>
            <a:endParaRPr lang="en-US" altLang="zh-CN"/>
          </a:p>
          <a:p>
            <a:pPr lvl="1"/>
            <a:r>
              <a:rPr lang="zh-CN" altLang="en-US"/>
              <a:t>丰富研发经验，提高沟通技能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应用商店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基本需求</a:t>
            </a:r>
            <a:endParaRPr lang="zh-CN" altLang="en-US"/>
          </a:p>
          <a:p>
            <a:pPr lvl="1"/>
            <a:r>
              <a:rPr lang="zh-CN" altLang="en-US"/>
              <a:t>多生态接入，如官方软件</a:t>
            </a:r>
            <a:r>
              <a:rPr lang="x-none" altLang="zh-CN"/>
              <a:t> (AppStream)</a:t>
            </a:r>
            <a:r>
              <a:rPr lang="en-US" altLang="x-none"/>
              <a:t> </a:t>
            </a:r>
            <a:r>
              <a:rPr lang="zh-CN" altLang="x-none"/>
              <a:t>、跨发行版生态（</a:t>
            </a:r>
            <a:r>
              <a:rPr lang="en-US" altLang="zh-CN"/>
              <a:t>Flatpak</a:t>
            </a:r>
            <a:r>
              <a:rPr lang="x-none" altLang="en-US"/>
              <a:t>/Snap/</a:t>
            </a:r>
            <a:r>
              <a:rPr lang="zh-CN" altLang="x-none"/>
              <a:t>玲珑）、定点收集（官网）</a:t>
            </a:r>
            <a:endParaRPr lang="zh-CN" altLang="x-none"/>
          </a:p>
          <a:p>
            <a:pPr lvl="1"/>
            <a:r>
              <a:rPr lang="zh-CN" altLang="x-none"/>
              <a:t>通过</a:t>
            </a:r>
            <a:r>
              <a:rPr lang="en-US" altLang="zh-CN"/>
              <a:t> Spiral </a:t>
            </a:r>
            <a:r>
              <a:rPr lang="zh-CN" altLang="en-US"/>
              <a:t>和</a:t>
            </a:r>
            <a:r>
              <a:rPr lang="en-US" altLang="zh-CN"/>
              <a:t> libLoL </a:t>
            </a:r>
            <a:r>
              <a:rPr lang="zh-CN" altLang="en-US"/>
              <a:t>等框架实现依赖兼容</a:t>
            </a:r>
            <a:endParaRPr lang="zh-CN" altLang="en-US"/>
          </a:p>
          <a:p>
            <a:pPr lvl="0"/>
            <a:r>
              <a:rPr lang="zh-CN" altLang="en-US"/>
              <a:t>理想化目标</a:t>
            </a:r>
            <a:endParaRPr lang="zh-CN" altLang="en-US"/>
          </a:p>
          <a:p>
            <a:pPr lvl="1"/>
            <a:r>
              <a:rPr lang="zh-CN" altLang="en-US"/>
              <a:t>直观地提供分类、搜索和来源查询功能</a:t>
            </a:r>
            <a:endParaRPr lang="zh-CN" altLang="en-US"/>
          </a:p>
          <a:p>
            <a:pPr lvl="1"/>
            <a:r>
              <a:rPr lang="zh-CN" altLang="en-US"/>
              <a:t>制定“兜底脚本”规范，替换</a:t>
            </a:r>
            <a:r>
              <a:rPr lang="x-none" altLang="zh-CN"/>
              <a:t> .deb </a:t>
            </a:r>
            <a:r>
              <a:rPr lang="zh-CN" altLang="x-none"/>
              <a:t>包中不兼容的</a:t>
            </a:r>
            <a:br>
              <a:rPr lang="zh-CN" altLang="x-none"/>
            </a:br>
            <a:r>
              <a:rPr lang="zh-CN" altLang="x-none"/>
              <a:t>脚本和安装位置等</a:t>
            </a:r>
            <a:endParaRPr lang="zh-CN" altLang="x-none"/>
          </a:p>
          <a:p>
            <a:pPr lvl="1"/>
            <a:r>
              <a:rPr lang="zh-CN" altLang="en-US"/>
              <a:t>寻求与其他社区或单位合作共享数据和平台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7B0FABE-F51F-4DE4-867E-CE2B4232FC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文档和网站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基本需求</a:t>
            </a:r>
            <a:endParaRPr lang="zh-CN" altLang="en-US"/>
          </a:p>
          <a:p>
            <a:pPr lvl="1"/>
            <a:r>
              <a:rPr lang="zh-CN" altLang="en-US"/>
              <a:t>配合新网站上线，编写用户向文档</a:t>
            </a:r>
            <a:endParaRPr lang="zh-CN" altLang="en-US"/>
          </a:p>
          <a:p>
            <a:pPr lvl="0"/>
            <a:r>
              <a:rPr lang="zh-CN" altLang="en-US"/>
              <a:t>理想化目标</a:t>
            </a:r>
            <a:endParaRPr lang="zh-CN" altLang="en-US"/>
          </a:p>
          <a:p>
            <a:pPr lvl="1"/>
            <a:r>
              <a:rPr lang="zh-CN" altLang="en-US"/>
              <a:t>从现象和问题出发编写用户文档</a:t>
            </a:r>
            <a:endParaRPr lang="zh-CN" altLang="en-US"/>
          </a:p>
          <a:p>
            <a:pPr lvl="2"/>
            <a:r>
              <a:rPr lang="zh-CN" altLang="en-US" sz="2000"/>
              <a:t>三步走：问题、解决方案和技术分析</a:t>
            </a:r>
            <a:endParaRPr lang="zh-CN" altLang="en-US"/>
          </a:p>
          <a:p>
            <a:pPr lvl="1"/>
            <a:r>
              <a:rPr lang="zh-CN" altLang="en-US"/>
              <a:t>建立审核和编辑机制，允许用户提交教程和案例</a:t>
            </a:r>
            <a:endParaRPr lang="zh-CN" altLang="en-US"/>
          </a:p>
          <a:p>
            <a:pPr lvl="1"/>
            <a:r>
              <a:rPr lang="zh-CN" altLang="en-US"/>
              <a:t>翻新关于系统项目、特性和维护机制的文档，方便用户了解安同</a:t>
            </a:r>
            <a:r>
              <a:rPr lang="en-US" altLang="zh-CN"/>
              <a:t> OS </a:t>
            </a:r>
            <a:r>
              <a:rPr lang="zh-CN" altLang="en-US"/>
              <a:t>或参与维护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7B0FABE-F51F-4DE4-867E-CE2B4232FC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离线安装介质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基本需求</a:t>
            </a:r>
            <a:endParaRPr lang="zh-CN" altLang="en-US"/>
          </a:p>
          <a:p>
            <a:pPr lvl="1"/>
            <a:r>
              <a:rPr lang="zh-CN" altLang="en-US"/>
              <a:t>实现安装离线化，减少出错点并降低安装耗时</a:t>
            </a:r>
            <a:endParaRPr lang="zh-CN" altLang="en-US"/>
          </a:p>
          <a:p>
            <a:pPr lvl="0"/>
            <a:r>
              <a:rPr lang="zh-CN" altLang="en-US"/>
              <a:t>理想化目标</a:t>
            </a:r>
            <a:endParaRPr lang="zh-CN" altLang="en-US"/>
          </a:p>
          <a:p>
            <a:pPr lvl="1"/>
            <a:r>
              <a:rPr lang="zh-CN" altLang="en-US"/>
              <a:t>将现有的几个系统版本作为</a:t>
            </a:r>
            <a:r>
              <a:rPr lang="en-US" altLang="zh-CN"/>
              <a:t> overlay SquashFS </a:t>
            </a:r>
            <a:r>
              <a:rPr lang="zh-CN" altLang="en-US"/>
              <a:t>或</a:t>
            </a:r>
            <a:r>
              <a:rPr lang="en-US" altLang="zh-CN"/>
              <a:t> </a:t>
            </a:r>
            <a:r>
              <a:rPr lang="x-none" altLang="en-US"/>
              <a:t>EROFS</a:t>
            </a:r>
            <a:r>
              <a:rPr lang="en-US" altLang="x-none"/>
              <a:t> </a:t>
            </a:r>
            <a:r>
              <a:rPr lang="zh-CN" altLang="en-US"/>
              <a:t>镜像包含在安装介质中</a:t>
            </a:r>
            <a:endParaRPr lang="zh-CN" altLang="en-US"/>
          </a:p>
          <a:p>
            <a:pPr lvl="1"/>
            <a:r>
              <a:rPr lang="zh-CN" altLang="en-US"/>
              <a:t>安装程序可自动探测并允许指定自定义系统镜像（进而实现系统备份和恢复功能）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7B0FABE-F51F-4DE4-867E-CE2B4232FC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起源：眼高手低的开发团队</a:t>
            </a:r>
            <a:endParaRPr lang="x-none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安同开发团队</a:t>
            </a:r>
            <a:endParaRPr lang="zh-CN" altLang="en-US"/>
          </a:p>
          <a:p>
            <a:pPr lvl="1"/>
            <a:r>
              <a:rPr lang="zh-CN" altLang="en-US"/>
              <a:t>乔布斯之死、中国创造与校园社团联盟</a:t>
            </a:r>
            <a:endParaRPr lang="zh-CN" altLang="en-US"/>
          </a:p>
          <a:p>
            <a:pPr lvl="1"/>
            <a:r>
              <a:rPr lang="en-US" altLang="zh-CN"/>
              <a:t>QQ </a:t>
            </a:r>
            <a:r>
              <a:rPr lang="zh-CN" altLang="en-US"/>
              <a:t>群、开发会议与团队干部</a:t>
            </a:r>
            <a:endParaRPr lang="zh-CN" altLang="en-US"/>
          </a:p>
          <a:p>
            <a:pPr lvl="1"/>
            <a:r>
              <a:rPr lang="zh-CN" altLang="en-US"/>
              <a:t>有限的技术性，无限的仪式感</a:t>
            </a:r>
            <a:endParaRPr lang="zh-CN" altLang="en-US"/>
          </a:p>
          <a:p>
            <a:pPr lvl="0"/>
            <a:r>
              <a:rPr lang="zh-CN" altLang="en-US"/>
              <a:t>人际关系崩塌与社区重组</a:t>
            </a:r>
            <a:endParaRPr lang="zh-CN" altLang="en-US"/>
          </a:p>
          <a:p>
            <a:pPr lvl="1"/>
            <a:r>
              <a:rPr lang="zh-CN" altLang="en-US"/>
              <a:t>团队一周年之际，社区诞生</a:t>
            </a:r>
            <a:endParaRPr lang="zh-CN" altLang="en-US"/>
          </a:p>
          <a:p>
            <a:pPr lvl="0"/>
            <a:r>
              <a:rPr lang="zh-CN" altLang="en-US"/>
              <a:t>学生社区在“社会高中”</a:t>
            </a:r>
            <a:endParaRPr lang="zh-CN" altLang="en-US"/>
          </a:p>
          <a:p>
            <a:pPr lvl="1"/>
            <a:r>
              <a:rPr lang="zh-CN" altLang="en-US"/>
              <a:t>贴吧一封信，十年不吭声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Windows </a:t>
            </a:r>
            <a:r>
              <a:rPr lang="zh-CN" altLang="en-US"/>
              <a:t>字体导入向导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x-none"/>
              <a:t>基本需求</a:t>
            </a:r>
            <a:endParaRPr lang="zh-CN" altLang="x-none"/>
          </a:p>
          <a:p>
            <a:pPr lvl="1"/>
            <a:r>
              <a:rPr lang="zh-CN" altLang="x-none"/>
              <a:t>解决各类文档文字版式不统一造成的互换问题</a:t>
            </a:r>
            <a:endParaRPr lang="zh-CN" altLang="x-none"/>
          </a:p>
          <a:p>
            <a:pPr lvl="0"/>
            <a:r>
              <a:rPr lang="zh-CN" altLang="x-none"/>
              <a:t>理想化目标</a:t>
            </a:r>
            <a:endParaRPr lang="zh-CN" altLang="x-none"/>
          </a:p>
          <a:p>
            <a:pPr lvl="1"/>
            <a:r>
              <a:rPr lang="zh-CN" altLang="x-none"/>
              <a:t>用向导的形式方便用户导入</a:t>
            </a:r>
            <a:r>
              <a:rPr lang="en-US" altLang="zh-CN"/>
              <a:t> Windows </a:t>
            </a:r>
            <a:r>
              <a:rPr lang="zh-CN" altLang="en-US"/>
              <a:t>系统中的字体</a:t>
            </a:r>
            <a:endParaRPr lang="zh-CN" altLang="en-US"/>
          </a:p>
          <a:p>
            <a:pPr lvl="1"/>
            <a:r>
              <a:rPr lang="zh-CN" altLang="en-US"/>
              <a:t>支持从</a:t>
            </a:r>
            <a:r>
              <a:rPr lang="en-US" altLang="zh-CN"/>
              <a:t> Windows </a:t>
            </a:r>
            <a:r>
              <a:rPr lang="zh-CN" altLang="en-US"/>
              <a:t>系统分区或</a:t>
            </a:r>
            <a:r>
              <a:rPr lang="en-US" altLang="zh-CN"/>
              <a:t> ISO </a:t>
            </a:r>
            <a:r>
              <a:rPr lang="zh-CN" altLang="en-US"/>
              <a:t>中提取文件</a:t>
            </a:r>
            <a:endParaRPr lang="zh-CN" altLang="en-US"/>
          </a:p>
          <a:p>
            <a:pPr lvl="1"/>
            <a:r>
              <a:rPr lang="zh-CN" altLang="en-US"/>
              <a:t>调整</a:t>
            </a:r>
            <a:r>
              <a:rPr lang="en-US" altLang="zh-CN"/>
              <a:t> Fontconfig </a:t>
            </a:r>
            <a:r>
              <a:rPr lang="zh-CN" altLang="en-US"/>
              <a:t>保障导入后的外观体验稳定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7B0FABE-F51F-4DE4-867E-CE2B4232FC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x-none"/>
              <a:t>OSPP 2024 </a:t>
            </a:r>
            <a:r>
              <a:rPr lang="zh-CN" altLang="en-US"/>
              <a:t>欢迎您！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社区计划继续参与本年度“开源之夏”活动</a:t>
            </a:r>
            <a:endParaRPr lang="zh-CN" altLang="en-US"/>
          </a:p>
          <a:p>
            <a:pPr lvl="1"/>
            <a:r>
              <a:rPr lang="zh-CN" altLang="en-US"/>
              <a:t>计划发布三个项目</a:t>
            </a:r>
            <a:endParaRPr lang="zh-CN" altLang="en-US"/>
          </a:p>
          <a:p>
            <a:pPr lvl="1"/>
            <a:r>
              <a:rPr lang="zh-CN" altLang="en-US"/>
              <a:t>锻炼能力、丰富简历、赚点外快</a:t>
            </a:r>
            <a:endParaRPr lang="zh-CN" altLang="en-US"/>
          </a:p>
          <a:p>
            <a:pPr lvl="0"/>
            <a:r>
              <a:rPr lang="zh-CN" altLang="en-US"/>
              <a:t>敬请关注四月初官宣</a:t>
            </a:r>
            <a:endParaRPr lang="zh-CN" altLang="en-US"/>
          </a:p>
          <a:p>
            <a:pPr lvl="1"/>
            <a:r>
              <a:rPr lang="zh-CN" altLang="en-US"/>
              <a:t>请关注我社和中科院软件所公众号等资讯平台</a:t>
            </a:r>
            <a:endParaRPr lang="zh-CN" altLang="en-US"/>
          </a:p>
          <a:p>
            <a:pPr lvl="0"/>
            <a:r>
              <a:rPr lang="zh-CN" altLang="en-US"/>
              <a:t>期待各位的报名！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/>
              <a:t>感谢各位！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bilibili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55515" y="1844675"/>
            <a:ext cx="629920" cy="629920"/>
          </a:xfrm>
          <a:prstGeom prst="rect">
            <a:avLst/>
          </a:prstGeom>
        </p:spPr>
      </p:pic>
      <p:pic>
        <p:nvPicPr>
          <p:cNvPr id="8" name="图片 7" descr="globe-solid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5515" y="681990"/>
            <a:ext cx="629920" cy="629920"/>
          </a:xfrm>
          <a:prstGeom prst="rect">
            <a:avLst/>
          </a:prstGeom>
        </p:spPr>
      </p:pic>
      <p:pic>
        <p:nvPicPr>
          <p:cNvPr id="9" name="图片 8" descr="qq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5355" y="2898775"/>
            <a:ext cx="629920" cy="720090"/>
          </a:xfrm>
          <a:prstGeom prst="rect">
            <a:avLst/>
          </a:prstGeom>
        </p:spPr>
      </p:pic>
      <p:pic>
        <p:nvPicPr>
          <p:cNvPr id="11" name="图片 10" descr="weibo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55515" y="2916555"/>
            <a:ext cx="720090" cy="720090"/>
          </a:xfrm>
          <a:prstGeom prst="rect">
            <a:avLst/>
          </a:prstGeom>
        </p:spPr>
      </p:pic>
      <p:pic>
        <p:nvPicPr>
          <p:cNvPr id="12" name="图片 11" descr="weixin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52975" y="4123690"/>
            <a:ext cx="629920" cy="56007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935355" y="1790065"/>
            <a:ext cx="3592830" cy="650240"/>
            <a:chOff x="7710" y="9751"/>
            <a:chExt cx="5658" cy="1024"/>
          </a:xfrm>
        </p:grpSpPr>
        <p:pic>
          <p:nvPicPr>
            <p:cNvPr id="10" name="图片 9" descr="telegram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710" y="9751"/>
              <a:ext cx="992" cy="102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958" y="9901"/>
              <a:ext cx="441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x-none" altLang="zh-CN" sz="2400">
                  <a:solidFill>
                    <a:schemeClr val="bg1"/>
                  </a:solidFill>
                </a:rPr>
                <a:t>t.me/aosc_main</a:t>
              </a:r>
              <a:endParaRPr lang="x-none" alt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35355" y="681990"/>
            <a:ext cx="3406140" cy="650240"/>
            <a:chOff x="1473" y="2833"/>
            <a:chExt cx="5364" cy="1024"/>
          </a:xfrm>
        </p:grpSpPr>
        <p:sp>
          <p:nvSpPr>
            <p:cNvPr id="17" name="文本框 16"/>
            <p:cNvSpPr txBox="1"/>
            <p:nvPr/>
          </p:nvSpPr>
          <p:spPr>
            <a:xfrm>
              <a:off x="2721" y="2982"/>
              <a:ext cx="411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x-none" altLang="zh-CN" sz="2400">
                  <a:solidFill>
                    <a:schemeClr val="bg1"/>
                  </a:solidFill>
                </a:rPr>
                <a:t>@AOSC-Dev</a:t>
              </a:r>
              <a:endParaRPr lang="x-none" altLang="zh-CN" sz="2400">
                <a:solidFill>
                  <a:schemeClr val="bg1"/>
                </a:solidFill>
              </a:endParaRPr>
            </a:p>
          </p:txBody>
        </p:sp>
        <p:pic>
          <p:nvPicPr>
            <p:cNvPr id="19" name="图片 18" descr="github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73" y="2833"/>
              <a:ext cx="992" cy="1024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5616575" y="766445"/>
            <a:ext cx="2307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x-none" altLang="zh-CN" sz="2400">
                <a:solidFill>
                  <a:schemeClr val="bg1"/>
                </a:solidFill>
              </a:rPr>
              <a:t>aosc.io</a:t>
            </a:r>
            <a:endParaRPr lang="x-none" altLang="zh-CN" sz="240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16575" y="1878965"/>
            <a:ext cx="2307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@</a:t>
            </a:r>
            <a:r>
              <a:rPr lang="zh-CN" altLang="x-none" sz="2400">
                <a:solidFill>
                  <a:schemeClr val="bg1"/>
                </a:solidFill>
              </a:rPr>
              <a:t>安同开源社区</a:t>
            </a:r>
            <a:endParaRPr lang="zh-CN" altLang="x-none" sz="240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17210" y="3043555"/>
            <a:ext cx="2307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@</a:t>
            </a:r>
            <a:r>
              <a:rPr lang="zh-CN" altLang="x-none" sz="2400">
                <a:solidFill>
                  <a:schemeClr val="bg1"/>
                </a:solidFill>
              </a:rPr>
              <a:t>安同开源</a:t>
            </a:r>
            <a:endParaRPr lang="zh-CN" altLang="x-none" sz="240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17210" y="4171950"/>
            <a:ext cx="2863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x-none" sz="2400">
                <a:solidFill>
                  <a:schemeClr val="bg1"/>
                </a:solidFill>
              </a:rPr>
              <a:t>公众号：安同开源</a:t>
            </a:r>
            <a:endParaRPr lang="zh-CN" altLang="x-none" sz="2400">
              <a:solidFill>
                <a:schemeClr val="bg1"/>
              </a:solidFill>
            </a:endParaRPr>
          </a:p>
        </p:txBody>
      </p:sp>
      <p:pic>
        <p:nvPicPr>
          <p:cNvPr id="27" name="图片 26" descr="/home/mingcongbai/文档/Work and Connections/QFNU-ACE/qrcodes/qq-qr.pngqq-qr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799625" y="2832100"/>
            <a:ext cx="1979930" cy="198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积累：沉默的十年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2013 - 2023</a:t>
            </a:r>
            <a:r>
              <a:rPr lang="zh-CN" altLang="en-US"/>
              <a:t>：低调工作，建立人脉</a:t>
            </a:r>
            <a:endParaRPr lang="zh-CN" altLang="en-US"/>
          </a:p>
          <a:p>
            <a:pPr lvl="1"/>
            <a:r>
              <a:rPr lang="zh-CN" altLang="en-US"/>
              <a:t>对“一封信”的反思</a:t>
            </a:r>
            <a:endParaRPr lang="zh-CN" altLang="en-US"/>
          </a:p>
          <a:p>
            <a:pPr lvl="1"/>
            <a:r>
              <a:rPr lang="zh-CN" altLang="en-US"/>
              <a:t>系统项目的迭代：从衍生到“根”发行版</a:t>
            </a:r>
            <a:endParaRPr lang="zh-CN" altLang="en-US"/>
          </a:p>
          <a:p>
            <a:pPr lvl="1"/>
            <a:r>
              <a:rPr lang="zh-CN" altLang="en-US"/>
              <a:t>周边工作扩展：本地化、上游贡献</a:t>
            </a:r>
            <a:endParaRPr lang="zh-CN" altLang="en-US"/>
          </a:p>
          <a:p>
            <a:pPr lvl="1"/>
            <a:r>
              <a:rPr lang="zh-CN" altLang="en-US"/>
              <a:t>外联工作探索：</a:t>
            </a:r>
            <a:r>
              <a:rPr lang="en-US" altLang="zh-CN"/>
              <a:t>AOSCC</a:t>
            </a:r>
            <a:r>
              <a:rPr lang="zh-CN" altLang="en-US"/>
              <a:t>、校园和社会性活动、</a:t>
            </a:r>
            <a:r>
              <a:rPr lang="en-US" altLang="zh-CN"/>
              <a:t>OSPP</a:t>
            </a:r>
            <a:endParaRPr lang="zh-CN" altLang="en-US"/>
          </a:p>
          <a:p>
            <a:pPr lvl="0"/>
            <a:r>
              <a:rPr lang="zh-CN" altLang="en-US"/>
              <a:t>何时冒头？</a:t>
            </a:r>
            <a:endParaRPr lang="zh-CN" altLang="en-US"/>
          </a:p>
          <a:p>
            <a:pPr lvl="1"/>
            <a:r>
              <a:rPr lang="zh-CN" altLang="en-US"/>
              <a:t>项目趋于成熟，目的性依然模糊</a:t>
            </a:r>
            <a:endParaRPr lang="zh-CN" altLang="en-US"/>
          </a:p>
          <a:p>
            <a:pPr lvl="1"/>
            <a:r>
              <a:rPr lang="zh-CN" altLang="en-US"/>
              <a:t>人力与软实力的悖论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进击：走向行业和专业化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AOSCC 2023</a:t>
            </a:r>
            <a:r>
              <a:rPr lang="zh-CN" altLang="en-US"/>
              <a:t>：重启外联宣传工作</a:t>
            </a:r>
            <a:endParaRPr lang="zh-CN" altLang="en-US"/>
          </a:p>
          <a:p>
            <a:pPr lvl="1"/>
            <a:r>
              <a:rPr lang="zh-CN" altLang="en-US" sz="2400"/>
              <a:t>重新探索社区与项目的价值与定位</a:t>
            </a:r>
            <a:endParaRPr lang="zh-CN" altLang="en-US" sz="2400"/>
          </a:p>
          <a:p>
            <a:pPr lvl="1"/>
            <a:r>
              <a:rPr lang="zh-CN" altLang="en-US" sz="2400"/>
              <a:t>探索</a:t>
            </a:r>
            <a:r>
              <a:rPr lang="en-US" altLang="zh-CN" sz="2400"/>
              <a:t> AOSC OS </a:t>
            </a:r>
            <a:r>
              <a:rPr lang="zh-CN" altLang="en-US" sz="2400"/>
              <a:t>的产品化与支持方式</a:t>
            </a:r>
            <a:endParaRPr lang="zh-CN" altLang="en-US" sz="2400"/>
          </a:p>
          <a:p>
            <a:pPr lvl="1"/>
            <a:r>
              <a:rPr lang="zh-CN" altLang="en-US" sz="2400"/>
              <a:t>有种责任：爱好者社区的生存与话语权危机</a:t>
            </a:r>
            <a:endParaRPr lang="zh-CN" altLang="en-US" sz="2400"/>
          </a:p>
          <a:p>
            <a:pPr lvl="0"/>
            <a:r>
              <a:rPr lang="zh-CN" altLang="en-US" sz="2800"/>
              <a:t>龙架构、自动化与社企沟通</a:t>
            </a:r>
            <a:endParaRPr lang="zh-CN" altLang="en-US" sz="2800"/>
          </a:p>
          <a:p>
            <a:pPr lvl="1"/>
            <a:r>
              <a:rPr lang="zh-CN" altLang="en-US" sz="2400"/>
              <a:t>社区关注度初见突破</a:t>
            </a:r>
            <a:endParaRPr lang="zh-CN" altLang="en-US" sz="2400"/>
          </a:p>
          <a:p>
            <a:pPr lvl="1"/>
            <a:r>
              <a:rPr lang="zh-CN" altLang="en-US"/>
              <a:t>自动化与生产力解放？</a:t>
            </a:r>
            <a:endParaRPr lang="zh-CN" altLang="en-US"/>
          </a:p>
          <a:p>
            <a:pPr lvl="1"/>
            <a:r>
              <a:rPr lang="zh-CN" altLang="en-US"/>
              <a:t>社区与企业沟通与协作：利益与风险</a:t>
            </a:r>
            <a:endParaRPr lang="zh-CN" altLang="en-US"/>
          </a:p>
          <a:p>
            <a:pPr lvl="0"/>
            <a:r>
              <a:rPr lang="zh-CN" altLang="en-US"/>
              <a:t>最好的时代，最坏的时代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社区文化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Day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285" y="1581150"/>
            <a:ext cx="9236710" cy="4358640"/>
          </a:xfrm>
          <a:prstGeom prst="rect">
            <a:avLst/>
          </a:prstGeom>
        </p:spPr>
      </p:pic>
      <p:pic>
        <p:nvPicPr>
          <p:cNvPr id="8" name="图片 7" descr="ink_ext_E4HSK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495" y="720090"/>
            <a:ext cx="2488565" cy="1344930"/>
          </a:xfrm>
          <a:prstGeom prst="rect">
            <a:avLst/>
          </a:prstGeom>
        </p:spPr>
      </p:pic>
      <p:pic>
        <p:nvPicPr>
          <p:cNvPr id="9" name="图片 8" descr="rect10030-8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790" y="5561330"/>
            <a:ext cx="1556385" cy="990600"/>
          </a:xfrm>
          <a:prstGeom prst="rect">
            <a:avLst/>
          </a:prstGeom>
        </p:spPr>
      </p:pic>
      <p:pic>
        <p:nvPicPr>
          <p:cNvPr id="10" name="图片 9" descr="g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950" y="5527675"/>
            <a:ext cx="1522730" cy="1058545"/>
          </a:xfrm>
          <a:prstGeom prst="rect">
            <a:avLst/>
          </a:prstGeom>
        </p:spPr>
      </p:pic>
      <p:pic>
        <p:nvPicPr>
          <p:cNvPr id="11" name="图片 10" descr="g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10" y="5662930"/>
            <a:ext cx="3943985" cy="923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安同</a:t>
            </a:r>
            <a:r>
              <a:rPr lang="en-US" altLang="zh-CN"/>
              <a:t> </a:t>
            </a:r>
            <a:r>
              <a:rPr lang="x-none" altLang="en-US"/>
              <a:t>(AOSC) </a:t>
            </a:r>
            <a:r>
              <a:rPr lang="en-US" altLang="zh-CN"/>
              <a:t>OS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与社区一同成长逾</a:t>
            </a:r>
            <a:r>
              <a:rPr lang="en-US" altLang="zh-CN"/>
              <a:t> 12 </a:t>
            </a:r>
            <a:r>
              <a:rPr lang="zh-CN" altLang="en-US"/>
              <a:t>年的小透明</a:t>
            </a:r>
            <a:endParaRPr lang="zh-CN" altLang="en-US"/>
          </a:p>
          <a:p>
            <a:pPr lvl="0"/>
            <a:r>
              <a:rPr lang="zh-CN" altLang="en-US"/>
              <a:t>基本定位</a:t>
            </a:r>
            <a:endParaRPr lang="zh-CN" altLang="en-US"/>
          </a:p>
          <a:p>
            <a:pPr lvl="1"/>
            <a:r>
              <a:rPr lang="zh-CN" altLang="en-US"/>
              <a:t>面向个人设备的桌面发行版</a:t>
            </a:r>
            <a:endParaRPr lang="zh-CN" altLang="en-US"/>
          </a:p>
          <a:p>
            <a:pPr lvl="1"/>
            <a:r>
              <a:rPr lang="zh-CN" altLang="en-US"/>
              <a:t>服务有一定</a:t>
            </a:r>
            <a:r>
              <a:rPr lang="en-US" altLang="zh-CN"/>
              <a:t> Linux </a:t>
            </a:r>
            <a:r>
              <a:rPr lang="zh-CN" altLang="en-US"/>
              <a:t>使用经验的用户</a:t>
            </a:r>
            <a:endParaRPr lang="zh-CN" altLang="en-US"/>
          </a:p>
          <a:p>
            <a:pPr lvl="1"/>
            <a:r>
              <a:rPr lang="zh-CN" altLang="en-US"/>
              <a:t>支持多种架构且追求体验统一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内容占位符 4" descr="aosc-os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20355" y="1943735"/>
            <a:ext cx="2209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内容占位符 6" descr="aosc-os.zh-c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3555" y="91440"/>
            <a:ext cx="10339705" cy="64604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/>
              <a:t>基本参数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/>
              <a:t>支持七个主线架构，支持水平分三级</a:t>
            </a:r>
            <a:endParaRPr lang="zh-CN"/>
          </a:p>
          <a:p>
            <a:pPr lvl="1"/>
            <a:r>
              <a:rPr lang="zh-CN" sz="2400"/>
              <a:t>其中</a:t>
            </a:r>
            <a:r>
              <a:rPr lang="en-US" altLang="zh-CN" sz="2400"/>
              <a:t> </a:t>
            </a:r>
            <a:r>
              <a:rPr lang="x-none" altLang="en-US" sz="2400"/>
              <a:t>x86-64, AArch64</a:t>
            </a:r>
            <a:r>
              <a:rPr lang="en-US" altLang="x-none" sz="2400"/>
              <a:t> </a:t>
            </a:r>
            <a:r>
              <a:rPr lang="zh-CN" altLang="en-US" sz="2400"/>
              <a:t>和龙架构</a:t>
            </a:r>
            <a:r>
              <a:rPr lang="zh-CN" altLang="x-none" sz="2400"/>
              <a:t>为一级架构</a:t>
            </a:r>
            <a:endParaRPr lang="zh-CN"/>
          </a:p>
          <a:p>
            <a:pPr lvl="0"/>
            <a:r>
              <a:rPr lang="zh-CN"/>
              <a:t>官方仓库提供约</a:t>
            </a:r>
            <a:r>
              <a:rPr lang="en-US" altLang="zh-CN"/>
              <a:t> 5000 </a:t>
            </a:r>
            <a:r>
              <a:rPr lang="zh-CN" altLang="en-US"/>
              <a:t>个软件包</a:t>
            </a:r>
            <a:endParaRPr lang="zh-CN" altLang="en-US"/>
          </a:p>
          <a:p>
            <a:pPr lvl="1"/>
            <a:r>
              <a:rPr lang="zh-CN" altLang="en-US" sz="2400"/>
              <a:t>使用</a:t>
            </a:r>
            <a:r>
              <a:rPr lang="en-US" altLang="zh-CN" sz="2400"/>
              <a:t> DPKG</a:t>
            </a:r>
            <a:r>
              <a:rPr lang="x-none" altLang="en-US" sz="2400"/>
              <a:t> (.deb) </a:t>
            </a:r>
            <a:r>
              <a:rPr lang="zh-CN" altLang="x-none" sz="2400"/>
              <a:t>软件包，搭配</a:t>
            </a:r>
            <a:r>
              <a:rPr lang="en-US" altLang="zh-CN" sz="2400"/>
              <a:t> oma </a:t>
            </a:r>
            <a:r>
              <a:rPr lang="zh-CN" altLang="en-US" sz="2400"/>
              <a:t>管理前端</a:t>
            </a:r>
            <a:endParaRPr lang="zh-CN" altLang="en-US"/>
          </a:p>
          <a:p>
            <a:pPr lvl="0"/>
            <a:r>
              <a:rPr lang="zh-CN" altLang="en-US"/>
              <a:t>接入</a:t>
            </a:r>
            <a:r>
              <a:rPr lang="en-US" altLang="zh-CN"/>
              <a:t> AppImage</a:t>
            </a:r>
            <a:r>
              <a:rPr lang="x-none" altLang="en-US"/>
              <a:t>/Flatpak/Snap</a:t>
            </a:r>
            <a:r>
              <a:rPr lang="en-US" altLang="x-none"/>
              <a:t> </a:t>
            </a:r>
            <a:r>
              <a:rPr lang="zh-CN" altLang="x-none"/>
              <a:t>跨发行版生态</a:t>
            </a:r>
            <a:endParaRPr lang="zh-CN" altLang="x-none"/>
          </a:p>
          <a:p>
            <a:pPr lvl="1"/>
            <a:r>
              <a:rPr lang="zh-CN" altLang="x-none" sz="2400"/>
              <a:t>玲珑生态支持已在计划之中</a:t>
            </a:r>
            <a:endParaRPr lang="zh-CN" altLang="x-none"/>
          </a:p>
          <a:p>
            <a:pPr lvl="0"/>
            <a:r>
              <a:rPr lang="zh-CN" altLang="en-US"/>
              <a:t>核心运行时每年一更，其余原则上滚动</a:t>
            </a:r>
            <a:endParaRPr lang="zh-CN" altLang="en-US"/>
          </a:p>
          <a:p>
            <a:pPr lvl="1"/>
            <a:r>
              <a:rPr lang="zh-CN" altLang="en-US"/>
              <a:t>一个主分支，多个测试用“主题</a:t>
            </a:r>
            <a:r>
              <a:rPr lang="x-none" altLang="zh-CN"/>
              <a:t> (Topic) </a:t>
            </a:r>
            <a:r>
              <a:rPr lang="zh-CN" altLang="en-US"/>
              <a:t>仓库”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09AE1E5-EB28-4E00-8DF0-21AE01705DD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">
      <a:majorFont>
        <a:latin typeface="Open Sans"/>
        <a:ea typeface="Noto Sans CJK SC"/>
        <a:cs typeface=""/>
      </a:majorFont>
      <a:minorFont>
        <a:latin typeface="Open Sans"/>
        <a:ea typeface="Noto Sans CJK SC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2949</Words>
  <Application>WPS 演示</Application>
  <PresentationFormat>自定义</PresentationFormat>
  <Paragraphs>330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Arial</vt:lpstr>
      <vt:lpstr>宋体</vt:lpstr>
      <vt:lpstr>Wingdings</vt:lpstr>
      <vt:lpstr>DejaVu Sans</vt:lpstr>
      <vt:lpstr>Open Sans</vt:lpstr>
      <vt:lpstr>Noto Sans CJK SC</vt:lpstr>
      <vt:lpstr>微软雅黑</vt:lpstr>
      <vt:lpstr>宋体</vt:lpstr>
      <vt:lpstr>Arial Unicode MS</vt:lpstr>
      <vt:lpstr>等线</vt:lpstr>
      <vt:lpstr>East Syriac Adiabene</vt:lpstr>
      <vt:lpstr>Symbol Neu</vt:lpstr>
      <vt:lpstr>1_Office 主题​​</vt:lpstr>
      <vt:lpstr>安同开源社区的探索、机遇和展望</vt:lpstr>
      <vt:lpstr>初识 AOSC</vt:lpstr>
      <vt:lpstr>起源：眼高手低的开发团队</vt:lpstr>
      <vt:lpstr>积累：沉默的十年</vt:lpstr>
      <vt:lpstr>进击：走向行业和专业化</vt:lpstr>
      <vt:lpstr>社区文化</vt:lpstr>
      <vt:lpstr>安同 (AOSC) OS</vt:lpstr>
      <vt:lpstr>PowerPoint 演示文稿</vt:lpstr>
      <vt:lpstr>基本参数</vt:lpstr>
      <vt:lpstr>架构支持与分级</vt:lpstr>
      <vt:lpstr>包管理与生态</vt:lpstr>
      <vt:lpstr>维护与迭代：版本规划</vt:lpstr>
      <vt:lpstr>维护与迭代：工具链</vt:lpstr>
      <vt:lpstr>特性？</vt:lpstr>
      <vt:lpstr>到具体中去（技术向）</vt:lpstr>
      <vt:lpstr>到具体中去（非技术向）</vt:lpstr>
      <vt:lpstr>安同 OS 的一席之地？</vt:lpstr>
      <vt:lpstr>PowerPoint 演示文稿</vt:lpstr>
      <vt:lpstr>包工、搅屎棍和大佬</vt:lpstr>
      <vt:lpstr>日常（美颜版）</vt:lpstr>
      <vt:lpstr>日常（草台版）</vt:lpstr>
      <vt:lpstr>雄心</vt:lpstr>
      <vt:lpstr>冲向天花板？</vt:lpstr>
      <vt:lpstr>一起进步，践行“安同”</vt:lpstr>
      <vt:lpstr>PowerPoint 演示文稿</vt:lpstr>
      <vt:lpstr>安同 OS 维护</vt:lpstr>
      <vt:lpstr>应用商店</vt:lpstr>
      <vt:lpstr>文档和网站</vt:lpstr>
      <vt:lpstr>离线安装介质</vt:lpstr>
      <vt:lpstr>Windows 字体导入向导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Ciel 与自动化： RPC 和 GitHub Workflows</dc:title>
  <dc:creator>Cyan Young</dc:creator>
  <cp:lastModifiedBy>mingcongbai</cp:lastModifiedBy>
  <cp:revision>305</cp:revision>
  <dcterms:created xsi:type="dcterms:W3CDTF">2024-03-20T05:05:19Z</dcterms:created>
  <dcterms:modified xsi:type="dcterms:W3CDTF">2024-03-20T05:05:19Z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2052-11.1.0.11711</vt:lpwstr>
  </property>
</Properties>
</file>