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3"/>
  </p:notesMasterIdLst>
  <p:sldIdLst>
    <p:sldId id="256" r:id="rId2"/>
    <p:sldId id="257" r:id="rId3"/>
    <p:sldId id="265" r:id="rId4"/>
    <p:sldId id="258" r:id="rId5"/>
    <p:sldId id="259" r:id="rId6"/>
    <p:sldId id="261" r:id="rId7"/>
    <p:sldId id="267" r:id="rId8"/>
    <p:sldId id="262" r:id="rId9"/>
    <p:sldId id="263" r:id="rId10"/>
    <p:sldId id="264" r:id="rId11"/>
    <p:sldId id="268" r:id="rId1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A1414"/>
    <a:srgbClr val="272E31"/>
    <a:srgbClr val="AE1212"/>
    <a:srgbClr val="960000"/>
    <a:srgbClr val="FFF3E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6" autoAdjust="0"/>
    <p:restoredTop sz="94660"/>
  </p:normalViewPr>
  <p:slideViewPr>
    <p:cSldViewPr snapToGrid="0">
      <p:cViewPr varScale="1">
        <p:scale>
          <a:sx n="67" d="100"/>
          <a:sy n="67" d="100"/>
        </p:scale>
        <p:origin x="570" y="2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t>2/15/2024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r>
              <a:rPr lang="zh-CN" altLang="en-US"/>
              <a:t>大家好，我是</a:t>
            </a:r>
            <a:r>
              <a:rPr lang="en-US" altLang="zh-CN"/>
              <a:t> AOSC </a:t>
            </a:r>
            <a:r>
              <a:rPr lang="zh-CN" altLang="en-US"/>
              <a:t>的王江津，也可以叫我咸鱼。在这里先祝大家新年快乐。</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r>
              <a:rPr lang="zh-CN" altLang="en-US"/>
              <a:t>这个项目包含两个部分，一个是把手写的描述，也就是单个</a:t>
            </a:r>
            <a:r>
              <a:rPr lang="en-US" altLang="zh-CN"/>
              <a:t> topic </a:t>
            </a:r>
            <a:r>
              <a:rPr lang="zh-CN" altLang="en-US"/>
              <a:t>的</a:t>
            </a:r>
            <a:r>
              <a:rPr lang="en-US" altLang="zh-CN"/>
              <a:t> manifest </a:t>
            </a:r>
            <a:r>
              <a:rPr lang="zh-CN" altLang="en-US"/>
              <a:t>整合成方便包管理读取的格式；另一部分是把整合后的</a:t>
            </a:r>
            <a:r>
              <a:rPr lang="en-US" altLang="zh-CN"/>
              <a:t> manifest </a:t>
            </a:r>
            <a:r>
              <a:rPr lang="zh-CN" altLang="en-US"/>
              <a:t>下载下来并在更新时展示给用户。我只管第一部分，展示的部分则是由</a:t>
            </a:r>
            <a:r>
              <a:rPr lang="en-US" altLang="zh-CN"/>
              <a:t> oma </a:t>
            </a:r>
            <a:r>
              <a:rPr lang="zh-CN" altLang="en-US"/>
              <a:t>负责，也就说那是傅师傅的锅了。</a:t>
            </a:r>
          </a:p>
          <a:p>
            <a:endParaRPr lang="zh-CN" altLang="en-US"/>
          </a:p>
          <a:p>
            <a:r>
              <a:rPr lang="zh-CN" altLang="en-US"/>
              <a:t>具体实现细节可以看这里链接过来的</a:t>
            </a:r>
            <a:r>
              <a:rPr lang="en-US" altLang="zh-CN"/>
              <a:t> RFC</a:t>
            </a:r>
            <a:r>
              <a:rPr lang="zh-CN" altLang="en-US"/>
              <a:t>，里面有描述如何整合每个</a:t>
            </a:r>
            <a:r>
              <a:rPr lang="en-US" altLang="zh-CN"/>
              <a:t> topic </a:t>
            </a:r>
            <a:r>
              <a:rPr lang="zh-CN" altLang="en-US"/>
              <a:t>的</a:t>
            </a:r>
            <a:r>
              <a:rPr lang="en-US" altLang="zh-CN"/>
              <a:t> manifest</a:t>
            </a:r>
            <a:r>
              <a:rPr lang="zh-CN" altLang="en-US"/>
              <a:t>。</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r>
              <a:rPr lang="zh-CN" altLang="en-US"/>
              <a:t>这就是我目前在烙的全部的饼了，再次祝大家新年快乐。感谢各位倾听，感谢社区，感谢特首，感谢姥姥的</a:t>
            </a:r>
            <a:r>
              <a:rPr lang="en-US" altLang="zh-CN"/>
              <a:t> ab4</a:t>
            </a:r>
            <a:r>
              <a:rPr lang="zh-CN" altLang="en-US"/>
              <a:t>，感谢</a:t>
            </a:r>
            <a:r>
              <a:rPr lang="en-US" altLang="zh-CN"/>
              <a:t>……</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r>
              <a:rPr lang="zh-CN" altLang="en-US"/>
              <a:t>这次烙饼会我有两个饼要给大家尝尝。第一个叫</a:t>
            </a:r>
            <a:r>
              <a:rPr lang="en-US" altLang="zh-CN"/>
              <a:t> Spiral</a:t>
            </a:r>
            <a:r>
              <a:rPr lang="zh-CN" altLang="en-US"/>
              <a:t>，目的是让大家能在</a:t>
            </a:r>
            <a:r>
              <a:rPr lang="en-US" altLang="zh-CN"/>
              <a:t> AOSC OS </a:t>
            </a:r>
            <a:r>
              <a:rPr lang="zh-CN" altLang="en-US"/>
              <a:t>上使用部分来自</a:t>
            </a:r>
            <a:r>
              <a:rPr lang="en-US" altLang="zh-CN"/>
              <a:t> Debian </a:t>
            </a:r>
            <a:r>
              <a:rPr lang="zh-CN" altLang="en-US"/>
              <a:t>的软件包。第二个是</a:t>
            </a:r>
            <a:r>
              <a:rPr lang="en-US" altLang="zh-CN"/>
              <a:t> Topic Update Manifest</a:t>
            </a:r>
            <a:r>
              <a:rPr lang="zh-CN" altLang="en-US"/>
              <a:t>，它能帮助用户理解每次系统更新时都做了什么改动，有什么注意事项。</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r>
              <a:rPr lang="zh-CN" altLang="en-US"/>
              <a:t>首先我们来讲</a:t>
            </a:r>
            <a:r>
              <a:rPr lang="en-US" altLang="zh-CN"/>
              <a:t> Spiral</a:t>
            </a:r>
            <a:r>
              <a:rPr lang="zh-CN" altLang="en-US"/>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r>
              <a:rPr lang="zh-CN" altLang="en-US" dirty="0">
                <a:ea typeface="Noto Sans SC" panose="020B0200000000000000" pitchFamily="34" charset="-122"/>
                <a:sym typeface="+mn-ea"/>
              </a:rPr>
              <a:t>现在有越来越多的商业软件愿意发行</a:t>
            </a:r>
            <a:r>
              <a:rPr lang="en-US" altLang="zh-CN" dirty="0">
                <a:ea typeface="Noto Sans SC" panose="020B0200000000000000" pitchFamily="34" charset="-122"/>
                <a:sym typeface="+mn-ea"/>
              </a:rPr>
              <a:t> Linux </a:t>
            </a:r>
            <a:r>
              <a:rPr lang="zh-CN" altLang="en-US" dirty="0">
                <a:ea typeface="Noto Sans SC" panose="020B0200000000000000" pitchFamily="34" charset="-122"/>
                <a:sym typeface="+mn-ea"/>
              </a:rPr>
              <a:t>版了，但是它们当中大部分只提供给</a:t>
            </a:r>
            <a:r>
              <a:rPr lang="en-US" altLang="zh-CN" dirty="0">
                <a:ea typeface="Noto Sans SC" panose="020B0200000000000000" pitchFamily="34" charset="-122"/>
                <a:sym typeface="+mn-ea"/>
              </a:rPr>
              <a:t> Debian </a:t>
            </a:r>
            <a:r>
              <a:rPr lang="zh-CN" altLang="en-US" dirty="0">
                <a:ea typeface="Noto Sans SC" panose="020B0200000000000000" pitchFamily="34" charset="-122"/>
                <a:sym typeface="+mn-ea"/>
              </a:rPr>
              <a:t>或者</a:t>
            </a:r>
            <a:r>
              <a:rPr lang="en-US" altLang="zh-CN" dirty="0">
                <a:ea typeface="Noto Sans SC" panose="020B0200000000000000" pitchFamily="34" charset="-122"/>
                <a:sym typeface="+mn-ea"/>
              </a:rPr>
              <a:t> Fedora </a:t>
            </a:r>
            <a:r>
              <a:rPr lang="zh-CN" altLang="en-US" dirty="0">
                <a:ea typeface="Noto Sans SC" panose="020B0200000000000000" pitchFamily="34" charset="-122"/>
                <a:sym typeface="+mn-ea"/>
              </a:rPr>
              <a:t>使用的二进制包。众所周知</a:t>
            </a:r>
            <a:r>
              <a:rPr lang="en-US" altLang="zh-CN" dirty="0">
                <a:ea typeface="Noto Sans SC" panose="020B0200000000000000" pitchFamily="34" charset="-122"/>
                <a:sym typeface="+mn-ea"/>
              </a:rPr>
              <a:t> Debian </a:t>
            </a:r>
            <a:r>
              <a:rPr lang="zh-CN" altLang="en-US" dirty="0">
                <a:ea typeface="Noto Sans SC" panose="020B0200000000000000" pitchFamily="34" charset="-122"/>
                <a:sym typeface="+mn-ea"/>
              </a:rPr>
              <a:t>的软件包拓展名是</a:t>
            </a:r>
            <a:r>
              <a:rPr lang="en-US" altLang="zh-CN" dirty="0">
                <a:ea typeface="Noto Sans SC" panose="020B0200000000000000" pitchFamily="34" charset="-122"/>
                <a:sym typeface="+mn-ea"/>
              </a:rPr>
              <a:t> .deb</a:t>
            </a:r>
            <a:r>
              <a:rPr lang="zh-CN" altLang="en-US" dirty="0">
                <a:ea typeface="Noto Sans SC" panose="020B0200000000000000" pitchFamily="34" charset="-122"/>
                <a:sym typeface="+mn-ea"/>
              </a:rPr>
              <a:t>，而</a:t>
            </a:r>
            <a:r>
              <a:rPr lang="en-US" altLang="zh-CN" dirty="0">
                <a:ea typeface="Noto Sans SC" panose="020B0200000000000000" pitchFamily="34" charset="-122"/>
                <a:sym typeface="+mn-ea"/>
              </a:rPr>
              <a:t> AOSC OS </a:t>
            </a:r>
            <a:r>
              <a:rPr lang="zh-CN" altLang="en-US" dirty="0">
                <a:ea typeface="Noto Sans SC" panose="020B0200000000000000" pitchFamily="34" charset="-122"/>
                <a:sym typeface="+mn-ea"/>
              </a:rPr>
              <a:t>的软件包拓展名也是</a:t>
            </a:r>
            <a:r>
              <a:rPr lang="en-US" altLang="zh-CN" dirty="0">
                <a:ea typeface="Noto Sans SC" panose="020B0200000000000000" pitchFamily="34" charset="-122"/>
                <a:sym typeface="+mn-ea"/>
              </a:rPr>
              <a:t> .deb</a:t>
            </a:r>
            <a:r>
              <a:rPr lang="zh-CN" altLang="en-US" dirty="0">
                <a:ea typeface="Noto Sans SC" panose="020B0200000000000000" pitchFamily="34" charset="-122"/>
                <a:sym typeface="+mn-ea"/>
              </a:rPr>
              <a:t>，这就会让一些用户感到奇怪，为啥</a:t>
            </a:r>
            <a:r>
              <a:rPr lang="en-US" altLang="zh-CN" dirty="0">
                <a:ea typeface="Noto Sans SC" panose="020B0200000000000000" pitchFamily="34" charset="-122"/>
                <a:sym typeface="+mn-ea"/>
              </a:rPr>
              <a:t> AOSC OS </a:t>
            </a:r>
            <a:r>
              <a:rPr lang="zh-CN" altLang="en-US" dirty="0">
                <a:ea typeface="Noto Sans SC" panose="020B0200000000000000" pitchFamily="34" charset="-122"/>
                <a:sym typeface="+mn-ea"/>
              </a:rPr>
              <a:t>没法装那些软件包，一装就一堆报错。出现这个情况的原因是，虽然</a:t>
            </a:r>
            <a:r>
              <a:rPr lang="en-US" altLang="zh-CN" dirty="0">
                <a:ea typeface="Noto Sans SC" panose="020B0200000000000000" pitchFamily="34" charset="-122"/>
                <a:sym typeface="+mn-ea"/>
              </a:rPr>
              <a:t> AOSC OS </a:t>
            </a:r>
            <a:r>
              <a:rPr lang="zh-CN" altLang="en-US" dirty="0">
                <a:ea typeface="Noto Sans SC" panose="020B0200000000000000" pitchFamily="34" charset="-122"/>
                <a:sym typeface="+mn-ea"/>
              </a:rPr>
              <a:t>是一个独立发行版，但是使用了和</a:t>
            </a:r>
            <a:r>
              <a:rPr lang="en-US" altLang="zh-CN" dirty="0">
                <a:ea typeface="Noto Sans SC" panose="020B0200000000000000" pitchFamily="34" charset="-122"/>
                <a:sym typeface="+mn-ea"/>
              </a:rPr>
              <a:t> Debian </a:t>
            </a:r>
            <a:r>
              <a:rPr lang="zh-CN" altLang="en-US" dirty="0">
                <a:ea typeface="Noto Sans SC" panose="020B0200000000000000" pitchFamily="34" charset="-122"/>
                <a:sym typeface="+mn-ea"/>
              </a:rPr>
              <a:t>一样的</a:t>
            </a:r>
            <a:r>
              <a:rPr lang="en-US" altLang="zh-CN" dirty="0">
                <a:ea typeface="Noto Sans SC" panose="020B0200000000000000" pitchFamily="34" charset="-122"/>
                <a:sym typeface="+mn-ea"/>
              </a:rPr>
              <a:t> DPKG </a:t>
            </a:r>
            <a:r>
              <a:rPr lang="zh-CN" altLang="en-US" dirty="0">
                <a:ea typeface="Noto Sans SC" panose="020B0200000000000000" pitchFamily="34" charset="-122"/>
                <a:sym typeface="+mn-ea"/>
              </a:rPr>
              <a:t>和</a:t>
            </a:r>
            <a:r>
              <a:rPr lang="en-US" altLang="zh-CN" dirty="0">
                <a:ea typeface="Noto Sans SC" panose="020B0200000000000000" pitchFamily="34" charset="-122"/>
                <a:sym typeface="+mn-ea"/>
              </a:rPr>
              <a:t> (lib)APT </a:t>
            </a:r>
            <a:r>
              <a:rPr lang="zh-CN" altLang="en-US" dirty="0">
                <a:ea typeface="Noto Sans SC" panose="020B0200000000000000" pitchFamily="34" charset="-122"/>
                <a:sym typeface="+mn-ea"/>
              </a:rPr>
              <a:t>的组合，所以才会用一样的拓展名。但是这不代表</a:t>
            </a:r>
            <a:r>
              <a:rPr lang="en-US" altLang="zh-CN" dirty="0">
                <a:ea typeface="Noto Sans SC" panose="020B0200000000000000" pitchFamily="34" charset="-122"/>
                <a:sym typeface="+mn-ea"/>
              </a:rPr>
              <a:t> AOSC OS </a:t>
            </a:r>
            <a:r>
              <a:rPr lang="zh-CN" altLang="en-US" dirty="0">
                <a:ea typeface="Noto Sans SC" panose="020B0200000000000000" pitchFamily="34" charset="-122"/>
                <a:sym typeface="+mn-ea"/>
              </a:rPr>
              <a:t>能兼容给</a:t>
            </a:r>
            <a:r>
              <a:rPr lang="en-US" altLang="zh-CN" dirty="0">
                <a:ea typeface="Noto Sans SC" panose="020B0200000000000000" pitchFamily="34" charset="-122"/>
                <a:sym typeface="+mn-ea"/>
              </a:rPr>
              <a:t> Debian </a:t>
            </a:r>
            <a:r>
              <a:rPr lang="zh-CN" altLang="en-US" dirty="0">
                <a:ea typeface="Noto Sans SC" panose="020B0200000000000000" pitchFamily="34" charset="-122"/>
                <a:sym typeface="+mn-ea"/>
              </a:rPr>
              <a:t>准备的软件包，因为两个发行版的依赖树不能说一模一样，只能说是毫无关系。就拿</a:t>
            </a:r>
            <a:r>
              <a:rPr lang="en-US" altLang="zh-CN" dirty="0">
                <a:ea typeface="Noto Sans SC" panose="020B0200000000000000" pitchFamily="34" charset="-122"/>
                <a:sym typeface="+mn-ea"/>
              </a:rPr>
              <a:t> WPS </a:t>
            </a:r>
            <a:r>
              <a:rPr lang="zh-CN" altLang="en-US" dirty="0">
                <a:ea typeface="Noto Sans SC" panose="020B0200000000000000" pitchFamily="34" charset="-122"/>
                <a:sym typeface="+mn-ea"/>
              </a:rPr>
              <a:t>举例，它依赖</a:t>
            </a:r>
            <a:r>
              <a:rPr lang="en-US" altLang="zh-CN" dirty="0">
                <a:ea typeface="Noto Sans SC" panose="020B0200000000000000" pitchFamily="34" charset="-122"/>
                <a:sym typeface="+mn-ea"/>
              </a:rPr>
              <a:t> libc6 </a:t>
            </a:r>
            <a:r>
              <a:rPr lang="zh-CN" altLang="en-US" dirty="0">
                <a:ea typeface="Noto Sans SC" panose="020B0200000000000000" pitchFamily="34" charset="-122"/>
                <a:sym typeface="+mn-ea"/>
              </a:rPr>
              <a:t>这个包，但是</a:t>
            </a:r>
            <a:r>
              <a:rPr lang="en-US" altLang="zh-CN" dirty="0">
                <a:ea typeface="Noto Sans SC" panose="020B0200000000000000" pitchFamily="34" charset="-122"/>
                <a:sym typeface="+mn-ea"/>
              </a:rPr>
              <a:t> AOSC OS </a:t>
            </a:r>
            <a:r>
              <a:rPr lang="zh-CN" altLang="en-US" dirty="0">
                <a:ea typeface="Noto Sans SC" panose="020B0200000000000000" pitchFamily="34" charset="-122"/>
                <a:sym typeface="+mn-ea"/>
              </a:rPr>
              <a:t>里没有叫这个名字的包，包管理看到了就直接懵了。</a:t>
            </a:r>
          </a:p>
          <a:p>
            <a:r>
              <a:rPr lang="zh-CN" altLang="en-US" dirty="0">
                <a:ea typeface="Noto Sans SC" panose="020B0200000000000000" pitchFamily="34" charset="-122"/>
                <a:sym typeface="+mn-ea"/>
              </a:rPr>
              <a:t>遇到这种情况与其向用户解释我们为什么用不了为</a:t>
            </a:r>
            <a:r>
              <a:rPr lang="en-US" altLang="zh-CN" dirty="0">
                <a:ea typeface="Noto Sans SC" panose="020B0200000000000000" pitchFamily="34" charset="-122"/>
                <a:sym typeface="+mn-ea"/>
              </a:rPr>
              <a:t> Debian/</a:t>
            </a:r>
            <a:r>
              <a:rPr lang="en-US" altLang="zh-CN" dirty="0" err="1">
                <a:ea typeface="Noto Sans SC" panose="020B0200000000000000" pitchFamily="34" charset="-122"/>
                <a:sym typeface="+mn-ea"/>
              </a:rPr>
              <a:t>Uubuntu</a:t>
            </a:r>
            <a:r>
              <a:rPr lang="en-US" altLang="zh-CN" dirty="0">
                <a:ea typeface="Noto Sans SC" panose="020B0200000000000000" pitchFamily="34" charset="-122"/>
                <a:sym typeface="+mn-ea"/>
              </a:rPr>
              <a:t> </a:t>
            </a:r>
            <a:r>
              <a:rPr lang="zh-CN" altLang="en-US" dirty="0">
                <a:ea typeface="Noto Sans SC" panose="020B0200000000000000" pitchFamily="34" charset="-122"/>
                <a:sym typeface="+mn-ea"/>
              </a:rPr>
              <a:t>准备的商业软件，不如在我们这边就把工作做好，让用户能尽可能方便地使用这类软件。于是就有了</a:t>
            </a:r>
            <a:r>
              <a:rPr lang="en-US" altLang="zh-CN" dirty="0">
                <a:ea typeface="Noto Sans SC" panose="020B0200000000000000" pitchFamily="34" charset="-122"/>
                <a:sym typeface="+mn-ea"/>
              </a:rPr>
              <a:t> Spiral </a:t>
            </a:r>
            <a:r>
              <a:rPr lang="zh-CN" altLang="en-US" dirty="0">
                <a:ea typeface="Noto Sans SC" panose="020B0200000000000000" pitchFamily="34" charset="-122"/>
                <a:sym typeface="+mn-ea"/>
              </a:rPr>
              <a:t>项目，这个名字来自</a:t>
            </a:r>
            <a:r>
              <a:rPr lang="en-US" altLang="zh-CN" dirty="0">
                <a:ea typeface="Noto Sans SC" panose="020B0200000000000000" pitchFamily="34" charset="-122"/>
                <a:sym typeface="+mn-ea"/>
              </a:rPr>
              <a:t> Debian </a:t>
            </a:r>
            <a:r>
              <a:rPr lang="zh-CN" altLang="en-US" dirty="0">
                <a:ea typeface="Noto Sans SC" panose="020B0200000000000000" pitchFamily="34" charset="-122"/>
                <a:sym typeface="+mn-ea"/>
              </a:rPr>
              <a:t>的</a:t>
            </a:r>
            <a:r>
              <a:rPr lang="en-US" altLang="zh-CN" dirty="0">
                <a:ea typeface="Noto Sans SC" panose="020B0200000000000000" pitchFamily="34" charset="-122"/>
                <a:sym typeface="+mn-ea"/>
              </a:rPr>
              <a:t> logo</a:t>
            </a:r>
            <a:r>
              <a:rPr lang="zh-CN" altLang="en-US" dirty="0">
                <a:ea typeface="Noto Sans SC" panose="020B0200000000000000" pitchFamily="34" charset="-122"/>
                <a:sym typeface="+mn-ea"/>
              </a:rPr>
              <a: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r>
              <a:rPr lang="zh-CN" altLang="en-US"/>
              <a:t>虽然安装</a:t>
            </a:r>
            <a:r>
              <a:rPr lang="en-US" altLang="zh-CN"/>
              <a:t> Debian </a:t>
            </a:r>
            <a:r>
              <a:rPr lang="zh-CN" altLang="en-US"/>
              <a:t>包的时候会告诉你缺依赖，但是很多时候只要忽略掉</a:t>
            </a:r>
            <a:r>
              <a:rPr lang="en-US" altLang="zh-CN"/>
              <a:t> DPKG </a:t>
            </a:r>
            <a:r>
              <a:rPr lang="zh-CN" altLang="en-US"/>
              <a:t>的报错，装上去的商业软件还是可以使用的。主要问题在于</a:t>
            </a:r>
            <a:r>
              <a:rPr lang="en-US" altLang="zh-CN"/>
              <a:t> AOSC OS </a:t>
            </a:r>
            <a:r>
              <a:rPr lang="zh-CN" altLang="en-US"/>
              <a:t>和</a:t>
            </a:r>
            <a:r>
              <a:rPr lang="en-US" altLang="zh-CN"/>
              <a:t> Debian </a:t>
            </a:r>
            <a:r>
              <a:rPr lang="zh-CN" altLang="en-US"/>
              <a:t>有不同的打包和命名规范。最常见的情况有两种。第一种是</a:t>
            </a:r>
            <a:r>
              <a:rPr lang="en-US" altLang="zh-CN"/>
              <a:t> Debian </a:t>
            </a:r>
            <a:r>
              <a:rPr lang="zh-CN" altLang="en-US"/>
              <a:t>拆包了而</a:t>
            </a:r>
            <a:r>
              <a:rPr lang="en-US" altLang="zh-CN"/>
              <a:t> AOSC OS </a:t>
            </a:r>
            <a:r>
              <a:rPr lang="zh-CN" altLang="en-US"/>
              <a:t>没拆，比如</a:t>
            </a:r>
            <a:r>
              <a:rPr lang="en-US" altLang="zh-CN"/>
              <a:t> Debian </a:t>
            </a:r>
            <a:r>
              <a:rPr lang="zh-CN" altLang="en-US"/>
              <a:t>里把</a:t>
            </a:r>
            <a:r>
              <a:rPr lang="en-US" altLang="zh-CN"/>
              <a:t> glibc </a:t>
            </a:r>
            <a:r>
              <a:rPr lang="zh-CN" altLang="en-US"/>
              <a:t>一个项目拆成了</a:t>
            </a:r>
            <a:r>
              <a:rPr lang="en-US" altLang="zh-CN"/>
              <a:t> 43 </a:t>
            </a:r>
            <a:r>
              <a:rPr lang="zh-CN" altLang="en-US"/>
              <a:t>个包，当中就包括上一页提到的</a:t>
            </a:r>
            <a:r>
              <a:rPr lang="en-US" altLang="zh-CN"/>
              <a:t> libc6</a:t>
            </a:r>
            <a:r>
              <a:rPr lang="zh-CN" altLang="en-US"/>
              <a:t>，而</a:t>
            </a:r>
            <a:r>
              <a:rPr lang="en-US" altLang="zh-CN"/>
              <a:t> AOSC OS </a:t>
            </a:r>
            <a:r>
              <a:rPr lang="zh-CN" altLang="en-US"/>
              <a:t>里就只有</a:t>
            </a:r>
            <a:r>
              <a:rPr lang="en-US" altLang="zh-CN"/>
              <a:t> glibc </a:t>
            </a:r>
            <a:r>
              <a:rPr lang="zh-CN" altLang="en-US"/>
              <a:t>一个包。第二种情况是</a:t>
            </a:r>
            <a:r>
              <a:rPr lang="en-US" altLang="zh-CN"/>
              <a:t> AOSC OS </a:t>
            </a:r>
            <a:r>
              <a:rPr lang="zh-CN" altLang="en-US"/>
              <a:t>和</a:t>
            </a:r>
            <a:r>
              <a:rPr lang="en-US" altLang="zh-CN"/>
              <a:t> Debian </a:t>
            </a:r>
            <a:r>
              <a:rPr lang="zh-CN" altLang="en-US"/>
              <a:t>给同一个包起了不同的名字。</a:t>
            </a:r>
          </a:p>
          <a:p>
            <a:r>
              <a:rPr lang="zh-CN" altLang="en-US"/>
              <a:t>这两种情况都可以通过一些文字游戏让</a:t>
            </a:r>
            <a:r>
              <a:rPr lang="en-US" altLang="zh-CN"/>
              <a:t> AOSC OS </a:t>
            </a:r>
            <a:r>
              <a:rPr lang="zh-CN" altLang="en-US"/>
              <a:t>的包也满足依赖关系，反正只要让包管理认为</a:t>
            </a:r>
            <a:r>
              <a:rPr lang="en-US" altLang="zh-CN"/>
              <a:t> AOSC OS </a:t>
            </a:r>
            <a:r>
              <a:rPr lang="zh-CN" altLang="en-US"/>
              <a:t>已经提供了这些包就行。</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r>
              <a:rPr lang="zh-CN" altLang="en-US"/>
              <a:t>这其实已经不是第一次尝试实现</a:t>
            </a:r>
            <a:r>
              <a:rPr lang="en-US" altLang="zh-CN"/>
              <a:t> spiral </a:t>
            </a:r>
            <a:r>
              <a:rPr lang="zh-CN" altLang="en-US"/>
              <a:t>这个东西了。</a:t>
            </a:r>
            <a:r>
              <a:rPr lang="en-US" altLang="zh-CN"/>
              <a:t>Spiral </a:t>
            </a:r>
            <a:r>
              <a:rPr lang="zh-CN" altLang="en-US"/>
              <a:t>一代目和二代目都是独立于</a:t>
            </a:r>
            <a:r>
              <a:rPr lang="en-US" altLang="zh-CN"/>
              <a:t> AOSC OS </a:t>
            </a:r>
            <a:r>
              <a:rPr lang="zh-CN" altLang="en-US"/>
              <a:t>的项目，而最新的三代目将直接集成进</a:t>
            </a:r>
            <a:r>
              <a:rPr lang="en-US" altLang="zh-CN"/>
              <a:t> AOSC OS </a:t>
            </a:r>
            <a:r>
              <a:rPr lang="zh-CN" altLang="en-US"/>
              <a:t>的打包系统</a:t>
            </a:r>
            <a:r>
              <a:rPr lang="en-US" altLang="zh-CN"/>
              <a:t> autobuild4</a:t>
            </a:r>
            <a:r>
              <a:rPr lang="zh-CN" altLang="en-US"/>
              <a:t>，</a:t>
            </a:r>
            <a:r>
              <a:rPr lang="zh-CN" altLang="en-US">
                <a:sym typeface="+mn-ea"/>
              </a:rPr>
              <a:t>实现完成之后使用新版</a:t>
            </a:r>
            <a:r>
              <a:rPr lang="en-US" altLang="zh-CN">
                <a:sym typeface="+mn-ea"/>
              </a:rPr>
              <a:t> ab4 </a:t>
            </a:r>
            <a:r>
              <a:rPr lang="zh-CN" altLang="en-US">
                <a:sym typeface="+mn-ea"/>
              </a:rPr>
              <a:t>构建的包将会自带符合</a:t>
            </a:r>
            <a:r>
              <a:rPr lang="en-US" altLang="zh-CN">
                <a:sym typeface="+mn-ea"/>
              </a:rPr>
              <a:t> Debian </a:t>
            </a:r>
            <a:r>
              <a:rPr lang="zh-CN" altLang="en-US">
                <a:sym typeface="+mn-ea"/>
              </a:rPr>
              <a:t>命名规范的别名</a:t>
            </a:r>
            <a:r>
              <a:rPr lang="zh-CN" altLang="en-US"/>
              <a:t>。这是因为姥姥前段时间肝出来的</a:t>
            </a:r>
            <a:r>
              <a:rPr lang="en-US" altLang="zh-CN"/>
              <a:t> ab4 </a:t>
            </a:r>
            <a:r>
              <a:rPr lang="zh-CN" altLang="en-US"/>
              <a:t>里面自带了二进制扫描功能，在这里必须说一声姥姥牛逼。</a:t>
            </a:r>
          </a:p>
          <a:p>
            <a:endParaRPr lang="zh-CN" altLang="en-US"/>
          </a:p>
          <a:p>
            <a:r>
              <a:rPr lang="zh-CN" altLang="en-US"/>
              <a:t>短期内计划先为热门应用重新构建部分软件包，然后在未来实现全系统重构。</a:t>
            </a:r>
          </a:p>
          <a:p>
            <a:endParaRPr lang="zh-CN" altLang="en-US"/>
          </a:p>
          <a:p>
            <a:r>
              <a:rPr lang="zh-CN" altLang="en-US"/>
              <a:t>至于啥时候写好那就看我能咕咕多久了，在这里先谢罪。</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r>
              <a:rPr lang="zh-CN" altLang="en-US"/>
              <a:t>接下来是第二个项目，</a:t>
            </a:r>
            <a:r>
              <a:rPr lang="en-US" altLang="zh-CN"/>
              <a:t>Topic Update Manifest</a:t>
            </a:r>
            <a:r>
              <a:rPr lang="zh-CN" altLang="en-US"/>
              <a:t>。</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r>
              <a:rPr lang="zh-CN" altLang="en-US" dirty="0">
                <a:ea typeface="Noto Sans SC" panose="020B0200000000000000" pitchFamily="34" charset="-122"/>
                <a:sym typeface="+mn-ea"/>
              </a:rPr>
              <a:t>大部分</a:t>
            </a:r>
            <a:r>
              <a:rPr lang="en-US" altLang="zh-CN" dirty="0">
                <a:ea typeface="Noto Sans SC" panose="020B0200000000000000" pitchFamily="34" charset="-122"/>
                <a:sym typeface="+mn-ea"/>
              </a:rPr>
              <a:t> Linux </a:t>
            </a:r>
            <a:r>
              <a:rPr lang="zh-CN" altLang="en-US" dirty="0">
                <a:ea typeface="Noto Sans SC" panose="020B0200000000000000" pitchFamily="34" charset="-122"/>
                <a:sym typeface="+mn-ea"/>
              </a:rPr>
              <a:t>发行版的包管理都存在一个问题，在更新系统时他们只会显示有哪些软件包的版本发生了变动。用户如果想知道每次更新带来了什么变化或者有什么注意事项的话必须通过别的渠道，比如去阅读发行版的博客等等。</a:t>
            </a:r>
            <a:r>
              <a:rPr lang="en-US" altLang="zh-CN" dirty="0">
                <a:ea typeface="Noto Sans SC" panose="020B0200000000000000" pitchFamily="34" charset="-122"/>
                <a:sym typeface="+mn-ea"/>
              </a:rPr>
              <a:t>Topic Update Manifest </a:t>
            </a:r>
            <a:r>
              <a:rPr lang="zh-CN" altLang="en-US" dirty="0">
                <a:ea typeface="Noto Sans SC" panose="020B0200000000000000" pitchFamily="34" charset="-122"/>
                <a:sym typeface="+mn-ea"/>
              </a:rPr>
              <a:t>项目能让用户更直观地了解到每次更新的注意事项。可以理解成是实现类似</a:t>
            </a:r>
            <a:r>
              <a:rPr lang="en-US" altLang="zh-CN" dirty="0">
                <a:ea typeface="Noto Sans SC" panose="020B0200000000000000" pitchFamily="34" charset="-122"/>
                <a:sym typeface="+mn-ea"/>
              </a:rPr>
              <a:t> Windows Update </a:t>
            </a:r>
            <a:r>
              <a:rPr lang="zh-CN" altLang="en-US" dirty="0">
                <a:ea typeface="Noto Sans SC" panose="020B0200000000000000" pitchFamily="34" charset="-122"/>
                <a:sym typeface="+mn-ea"/>
              </a:rPr>
              <a:t>那样的用户体验。</a:t>
            </a:r>
            <a:endParaRPr lang="en-US" altLang="zh-CN" dirty="0">
              <a:ea typeface="Noto Sans SC" panose="020B0200000000000000" pitchFamily="34" charset="-122"/>
              <a:sym typeface="+mn-ea"/>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idx="2"/>
          </p:nvPr>
        </p:nvSpPr>
        <p:spPr/>
      </p:sp>
      <p:sp>
        <p:nvSpPr>
          <p:cNvPr id="3" name="Text Placeholder 2"/>
          <p:cNvSpPr>
            <a:spLocks noGrp="1"/>
          </p:cNvSpPr>
          <p:nvPr>
            <p:ph type="body" idx="3"/>
          </p:nvPr>
        </p:nvSpPr>
        <p:spPr/>
        <p:txBody>
          <a:bodyPr/>
          <a:lstStyle/>
          <a:p>
            <a:r>
              <a:rPr lang="en-US"/>
              <a:t>AOSC OS </a:t>
            </a:r>
            <a:r>
              <a:rPr lang="zh-CN" altLang="en-US"/>
              <a:t>自从</a:t>
            </a:r>
            <a:r>
              <a:rPr lang="en-US" altLang="zh-CN"/>
              <a:t> 2020 </a:t>
            </a:r>
            <a:r>
              <a:rPr lang="zh-CN" altLang="en-US"/>
              <a:t>年秋开始使用话题制维护之后就具有了实现这个机制的基础。所谓话题机制差不多可以理解成每次更新包时需要对包进行归类，在此基础之上我们可以给每个话题写一段简短的描述，告诉用户有什么需要注意的。除此之外还可以把多个</a:t>
            </a:r>
            <a:r>
              <a:rPr lang="en-US" altLang="zh-CN"/>
              <a:t> topic </a:t>
            </a:r>
            <a:r>
              <a:rPr lang="zh-CN" altLang="en-US"/>
              <a:t>整合起来搞成像</a:t>
            </a:r>
            <a:r>
              <a:rPr lang="en-US" altLang="zh-CN"/>
              <a:t> Windows </a:t>
            </a:r>
            <a:r>
              <a:rPr lang="zh-CN" altLang="en-US"/>
              <a:t>那样的“累计更新”。</a:t>
            </a:r>
          </a:p>
          <a:p>
            <a:r>
              <a:rPr lang="zh-CN" altLang="en-US"/>
              <a:t>要注意的是该项目并不会改变</a:t>
            </a:r>
            <a:r>
              <a:rPr lang="en-US" altLang="zh-CN"/>
              <a:t> AOSC OS </a:t>
            </a:r>
            <a:r>
              <a:rPr lang="zh-CN" altLang="en-US"/>
              <a:t>的更新方式，只是改变了展示更新内容的方式。自然也不会像真的</a:t>
            </a:r>
            <a:r>
              <a:rPr lang="en-US" altLang="zh-CN"/>
              <a:t> Windows Update </a:t>
            </a:r>
            <a:r>
              <a:rPr lang="zh-CN" altLang="en-US"/>
              <a:t>那样帮你重启电脑。</a:t>
            </a: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17778" y="1726214"/>
            <a:ext cx="9144000" cy="1632342"/>
          </a:xfrm>
        </p:spPr>
        <p:txBody>
          <a:bodyPr anchor="b">
            <a:normAutofit/>
          </a:bodyPr>
          <a:lstStyle>
            <a:lvl1pPr algn="ctr">
              <a:defRPr sz="4800" b="1">
                <a:solidFill>
                  <a:srgbClr val="272E31"/>
                </a:solidFill>
              </a:defRPr>
            </a:lvl1pPr>
          </a:lstStyle>
          <a:p>
            <a:r>
              <a:rPr lang="zh-CN" altLang="en-US" dirty="0"/>
              <a:t>单击此处编辑母版标题样式</a:t>
            </a:r>
          </a:p>
        </p:txBody>
      </p:sp>
      <p:sp>
        <p:nvSpPr>
          <p:cNvPr id="3" name="副标题 2"/>
          <p:cNvSpPr>
            <a:spLocks noGrp="1"/>
          </p:cNvSpPr>
          <p:nvPr>
            <p:ph type="subTitle" idx="1"/>
          </p:nvPr>
        </p:nvSpPr>
        <p:spPr>
          <a:xfrm>
            <a:off x="1517778" y="3499444"/>
            <a:ext cx="9144000" cy="824346"/>
          </a:xfrm>
        </p:spPr>
        <p:txBody>
          <a:bodyPr anchor="t"/>
          <a:lstStyle>
            <a:lvl1pPr marL="0" indent="0" algn="ctr">
              <a:buNone/>
              <a:defRPr sz="2400">
                <a:solidFill>
                  <a:srgbClr val="272E3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p>
        </p:txBody>
      </p:sp>
      <p:pic>
        <p:nvPicPr>
          <p:cNvPr id="8" name="图形 7"/>
          <p:cNvPicPr>
            <a:picLocks noChangeAspect="1"/>
          </p:cNvPicPr>
          <p:nvPr userDrawn="1"/>
        </p:nvPicPr>
        <p:blipFill>
          <a:blip r:embed="rId2" cstate="print">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a:fillRect/>
          </a:stretch>
        </p:blipFill>
        <p:spPr>
          <a:xfrm>
            <a:off x="1517375" y="4996857"/>
            <a:ext cx="720000" cy="720000"/>
          </a:xfrm>
          <a:prstGeom prst="rect">
            <a:avLst/>
          </a:prstGeom>
        </p:spPr>
      </p:pic>
      <p:cxnSp>
        <p:nvCxnSpPr>
          <p:cNvPr id="6" name="直接连接符 5"/>
          <p:cNvCxnSpPr/>
          <p:nvPr userDrawn="1"/>
        </p:nvCxnSpPr>
        <p:spPr>
          <a:xfrm>
            <a:off x="1524000" y="4732713"/>
            <a:ext cx="9144000" cy="0"/>
          </a:xfrm>
          <a:prstGeom prst="line">
            <a:avLst/>
          </a:prstGeom>
          <a:ln w="19050">
            <a:solidFill>
              <a:srgbClr val="8A1414"/>
            </a:solidFill>
          </a:ln>
        </p:spPr>
        <p:style>
          <a:lnRef idx="1">
            <a:schemeClr val="accent1"/>
          </a:lnRef>
          <a:fillRef idx="0">
            <a:schemeClr val="accent1"/>
          </a:fillRef>
          <a:effectRef idx="0">
            <a:schemeClr val="accent1"/>
          </a:effectRef>
          <a:fontRef idx="minor">
            <a:schemeClr val="tx1"/>
          </a:fontRef>
        </p:style>
      </p:cxnSp>
      <p:sp>
        <p:nvSpPr>
          <p:cNvPr id="5" name="文本框 4"/>
          <p:cNvSpPr txBox="1"/>
          <p:nvPr userDrawn="1"/>
        </p:nvSpPr>
        <p:spPr>
          <a:xfrm>
            <a:off x="2341880" y="4884420"/>
            <a:ext cx="2529205" cy="845185"/>
          </a:xfrm>
          <a:prstGeom prst="rect">
            <a:avLst/>
          </a:prstGeom>
          <a:noFill/>
        </p:spPr>
        <p:txBody>
          <a:bodyPr wrap="square" lIns="0" tIns="0" rIns="0" bIns="0" rtlCol="0">
            <a:noAutofit/>
          </a:bodyPr>
          <a:lstStyle/>
          <a:p>
            <a:pPr algn="l"/>
            <a:r>
              <a:rPr lang="zh-CN" altLang="en-US" sz="4800" kern="0" spc="-1000" dirty="0">
                <a:solidFill>
                  <a:srgbClr val="8A1414"/>
                </a:solidFill>
                <a:uFillTx/>
                <a:latin typeface="演示悠然小楷" panose="00000500000000000000" pitchFamily="2" charset="-122"/>
                <a:ea typeface="演示悠然小楷" panose="00000500000000000000" pitchFamily="2" charset="-122"/>
              </a:rPr>
              <a:t>甲辰烙饼会</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F1E5D869-A30C-4509-8B8E-1BC4703629AC}" type="datetimeFigureOut">
              <a:rPr lang="zh-CN" altLang="en-US" smtClean="0"/>
              <a:t>2024/2/15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A77E7CD-56C5-4122-9B34-3119DA930BCD}" type="slidenum">
              <a:rPr lang="zh-CN" altLang="en-US" smtClean="0"/>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F1E5D869-A30C-4509-8B8E-1BC4703629AC}" type="datetimeFigureOut">
              <a:rPr lang="zh-CN" altLang="en-US" smtClean="0"/>
              <a:t>2024/2/15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A77E7CD-56C5-4122-9B34-3119DA930BCD}" type="slidenum">
              <a:rPr lang="zh-CN" altLang="en-US" smtClean="0"/>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noFill/>
        </p:spPr>
        <p:txBody>
          <a:bodyPr/>
          <a:lstStyle>
            <a:lvl1pPr>
              <a:defRPr b="1">
                <a:solidFill>
                  <a:srgbClr val="272E31"/>
                </a:solidFill>
              </a:defRPr>
            </a:lvl1pPr>
          </a:lstStyle>
          <a:p>
            <a:r>
              <a:rPr lang="zh-CN" altLang="en-US" dirty="0"/>
              <a:t>单击此处编辑母版标题样式</a:t>
            </a:r>
          </a:p>
        </p:txBody>
      </p:sp>
      <p:sp>
        <p:nvSpPr>
          <p:cNvPr id="3" name="内容占位符 2"/>
          <p:cNvSpPr>
            <a:spLocks noGrp="1"/>
          </p:cNvSpPr>
          <p:nvPr>
            <p:ph idx="1"/>
          </p:nvPr>
        </p:nvSpPr>
        <p:spPr/>
        <p:txBody>
          <a:bodyPr/>
          <a:lstStyle>
            <a:lvl1pPr>
              <a:defRPr>
                <a:solidFill>
                  <a:srgbClr val="272E31"/>
                </a:solidFill>
              </a:defRPr>
            </a:lvl1pPr>
            <a:lvl2pPr>
              <a:defRPr>
                <a:solidFill>
                  <a:srgbClr val="272E31"/>
                </a:solidFill>
              </a:defRPr>
            </a:lvl2pPr>
            <a:lvl3pPr>
              <a:defRPr>
                <a:solidFill>
                  <a:srgbClr val="272E31"/>
                </a:solidFill>
              </a:defRPr>
            </a:lvl3pPr>
            <a:lvl4pPr>
              <a:defRPr>
                <a:solidFill>
                  <a:srgbClr val="272E31"/>
                </a:solidFill>
              </a:defRPr>
            </a:lvl4pPr>
            <a:lvl5pPr>
              <a:defRPr>
                <a:solidFill>
                  <a:srgbClr val="272E31"/>
                </a:solidFill>
              </a:defRPr>
            </a:lvl5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10"/>
          </p:nvPr>
        </p:nvSpPr>
        <p:spPr/>
        <p:txBody>
          <a:bodyPr/>
          <a:lstStyle/>
          <a:p>
            <a:fld id="{F1E5D869-A30C-4509-8B8E-1BC4703629AC}" type="datetimeFigureOut">
              <a:rPr lang="zh-CN" altLang="en-US" smtClean="0"/>
              <a:t>2024/2/15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A77E7CD-56C5-4122-9B34-3119DA930BCD}" type="slidenum">
              <a:rPr lang="zh-CN" altLang="en-US" smtClean="0"/>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p:cNvSpPr>
            <a:spLocks noGrp="1"/>
          </p:cNvSpPr>
          <p:nvPr>
            <p:ph type="dt" sz="half" idx="10"/>
          </p:nvPr>
        </p:nvSpPr>
        <p:spPr/>
        <p:txBody>
          <a:bodyPr/>
          <a:lstStyle/>
          <a:p>
            <a:fld id="{F1E5D869-A30C-4509-8B8E-1BC4703629AC}" type="datetimeFigureOut">
              <a:rPr lang="zh-CN" altLang="en-US" smtClean="0"/>
              <a:t>2024/2/15</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A77E7CD-56C5-4122-9B34-3119DA930BCD}" type="slidenum">
              <a:rPr lang="zh-CN" altLang="en-US" smtClean="0"/>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内容占位符 2"/>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p:cNvSpPr>
            <a:spLocks noGrp="1"/>
          </p:cNvSpPr>
          <p:nvPr>
            <p:ph type="dt" sz="half" idx="10"/>
          </p:nvPr>
        </p:nvSpPr>
        <p:spPr/>
        <p:txBody>
          <a:bodyPr/>
          <a:lstStyle/>
          <a:p>
            <a:fld id="{F1E5D869-A30C-4509-8B8E-1BC4703629AC}" type="datetimeFigureOut">
              <a:rPr lang="zh-CN" altLang="en-US" smtClean="0"/>
              <a:t>2024/2/15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A77E7CD-56C5-4122-9B34-3119DA930BCD}" type="slidenum">
              <a:rPr lang="zh-CN" altLang="en-US" smtClean="0"/>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p:cNvSpPr>
            <a:spLocks noGrp="1"/>
          </p:cNvSpPr>
          <p:nvPr>
            <p:ph type="dt" sz="half" idx="10"/>
          </p:nvPr>
        </p:nvSpPr>
        <p:spPr/>
        <p:txBody>
          <a:bodyPr/>
          <a:lstStyle/>
          <a:p>
            <a:fld id="{F1E5D869-A30C-4509-8B8E-1BC4703629AC}" type="datetimeFigureOut">
              <a:rPr lang="zh-CN" altLang="en-US" smtClean="0"/>
              <a:t>2024/2/15</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A77E7CD-56C5-4122-9B34-3119DA930BCD}" type="slidenum">
              <a:rPr lang="zh-CN" altLang="en-US" smtClean="0"/>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p>
        </p:txBody>
      </p:sp>
      <p:sp>
        <p:nvSpPr>
          <p:cNvPr id="3" name="日期占位符 2"/>
          <p:cNvSpPr>
            <a:spLocks noGrp="1"/>
          </p:cNvSpPr>
          <p:nvPr>
            <p:ph type="dt" sz="half" idx="10"/>
          </p:nvPr>
        </p:nvSpPr>
        <p:spPr/>
        <p:txBody>
          <a:bodyPr/>
          <a:lstStyle/>
          <a:p>
            <a:fld id="{F1E5D869-A30C-4509-8B8E-1BC4703629AC}" type="datetimeFigureOut">
              <a:rPr lang="zh-CN" altLang="en-US" smtClean="0"/>
              <a:t>2024/2/15</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A77E7CD-56C5-4122-9B34-3119DA930BCD}" type="slidenum">
              <a:rPr lang="zh-CN" altLang="en-US" smtClean="0"/>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F1E5D869-A30C-4509-8B8E-1BC4703629AC}" type="datetimeFigureOut">
              <a:rPr lang="zh-CN" altLang="en-US" smtClean="0"/>
              <a:t>2024/2/15</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A77E7CD-56C5-4122-9B34-3119DA930BCD}" type="slidenum">
              <a:rPr lang="zh-CN" altLang="en-US" smtClean="0"/>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F1E5D869-A30C-4509-8B8E-1BC4703629AC}" type="datetimeFigureOut">
              <a:rPr lang="zh-CN" altLang="en-US" smtClean="0"/>
              <a:t>2024/2/15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A77E7CD-56C5-4122-9B34-3119DA930BCD}" type="slidenum">
              <a:rPr lang="zh-CN" altLang="en-US" smtClean="0"/>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p:cNvSpPr>
            <a:spLocks noGrp="1"/>
          </p:cNvSpPr>
          <p:nvPr>
            <p:ph type="dt" sz="half" idx="10"/>
          </p:nvPr>
        </p:nvSpPr>
        <p:spPr/>
        <p:txBody>
          <a:bodyPr/>
          <a:lstStyle/>
          <a:p>
            <a:fld id="{F1E5D869-A30C-4509-8B8E-1BC4703629AC}" type="datetimeFigureOut">
              <a:rPr lang="zh-CN" altLang="en-US" smtClean="0"/>
              <a:t>2024/2/15</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A77E7CD-56C5-4122-9B34-3119DA930BCD}" type="slidenum">
              <a:rPr lang="zh-CN" altLang="en-US" smtClean="0"/>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3EB"/>
        </a:solidFill>
        <a:effectLst/>
      </p:bgPr>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dirty="0"/>
              <a:t>单击此处编辑母版标题样式</a:t>
            </a:r>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E5D869-A30C-4509-8B8E-1BC4703629AC}" type="datetimeFigureOut">
              <a:rPr lang="zh-CN" altLang="en-US" smtClean="0"/>
              <a:t>2024/2/15</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77E7CD-56C5-4122-9B34-3119DA930BCD}" type="slidenum">
              <a:rPr lang="zh-CN" altLang="en-US" smtClean="0"/>
              <a:t>‹#›</a:t>
            </a:fld>
            <a:endParaRPr lang="zh-CN" altLang="en-US"/>
          </a:p>
        </p:txBody>
      </p:sp>
      <p:pic>
        <p:nvPicPr>
          <p:cNvPr id="8" name="图形 7"/>
          <p:cNvPicPr>
            <a:picLocks noChangeAspect="1"/>
          </p:cNvPicPr>
          <p:nvPr userDrawn="1"/>
        </p:nvPicPr>
        <p:blipFill>
          <a:blip r:embed="rId13">
            <a:extLst>
              <a:ext uri="{28A0092B-C50C-407E-A947-70E740481C1C}">
                <a14:useLocalDpi xmlns:a14="http://schemas.microsoft.com/office/drawing/2010/main" val="0"/>
              </a:ext>
              <a:ext uri="{96DAC541-7B7A-43D3-8B79-37D633B846F1}">
                <asvg:svgBlip xmlns:asvg="http://schemas.microsoft.com/office/drawing/2016/SVG/main" r:embed="rId14"/>
              </a:ext>
            </a:extLst>
          </a:blip>
          <a:stretch>
            <a:fillRect/>
          </a:stretch>
        </p:blipFill>
        <p:spPr>
          <a:xfrm>
            <a:off x="8519853" y="5466109"/>
            <a:ext cx="4686300" cy="1514475"/>
          </a:xfrm>
          <a:prstGeom prst="rect">
            <a:avLst/>
          </a:prstGeom>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b="1" kern="1200">
          <a:solidFill>
            <a:srgbClr val="272E31"/>
          </a:solidFill>
          <a:latin typeface="+mj-lt"/>
          <a:ea typeface="+mj-ea"/>
          <a:cs typeface="+mj-cs"/>
        </a:defRPr>
      </a:lvl1pPr>
    </p:titleStyle>
    <p:bodyStyle>
      <a:lvl1pPr marL="228600" indent="-228600" algn="l" defTabSz="914400" rtl="0" eaLnBrk="1" latinLnBrk="0" hangingPunct="1">
        <a:lnSpc>
          <a:spcPct val="110000"/>
        </a:lnSpc>
        <a:spcBef>
          <a:spcPts val="1000"/>
        </a:spcBef>
        <a:buFont typeface="Arial" panose="02080604020202020204" pitchFamily="34" charset="0"/>
        <a:buChar char="•"/>
        <a:defRPr sz="2800" kern="1200">
          <a:solidFill>
            <a:srgbClr val="272E31"/>
          </a:solidFill>
          <a:latin typeface="+mn-lt"/>
          <a:ea typeface="+mn-ea"/>
          <a:cs typeface="+mn-cs"/>
        </a:defRPr>
      </a:lvl1pPr>
      <a:lvl2pPr marL="685800" indent="-228600" algn="l" defTabSz="914400" rtl="0" eaLnBrk="1" latinLnBrk="0" hangingPunct="1">
        <a:lnSpc>
          <a:spcPct val="110000"/>
        </a:lnSpc>
        <a:spcBef>
          <a:spcPts val="500"/>
        </a:spcBef>
        <a:buFont typeface="Arial" panose="02080604020202020204" pitchFamily="34" charset="0"/>
        <a:buChar char="•"/>
        <a:defRPr sz="2400" kern="1200">
          <a:solidFill>
            <a:srgbClr val="272E31"/>
          </a:solidFill>
          <a:latin typeface="+mn-lt"/>
          <a:ea typeface="+mn-ea"/>
          <a:cs typeface="+mn-cs"/>
        </a:defRPr>
      </a:lvl2pPr>
      <a:lvl3pPr marL="1143000" indent="-228600" algn="l" defTabSz="914400" rtl="0" eaLnBrk="1" latinLnBrk="0" hangingPunct="1">
        <a:lnSpc>
          <a:spcPct val="110000"/>
        </a:lnSpc>
        <a:spcBef>
          <a:spcPts val="500"/>
        </a:spcBef>
        <a:buFont typeface="Arial" panose="02080604020202020204" pitchFamily="34" charset="0"/>
        <a:buChar char="•"/>
        <a:defRPr sz="2000" kern="1200">
          <a:solidFill>
            <a:srgbClr val="272E31"/>
          </a:solidFill>
          <a:latin typeface="+mn-lt"/>
          <a:ea typeface="+mn-ea"/>
          <a:cs typeface="+mn-cs"/>
        </a:defRPr>
      </a:lvl3pPr>
      <a:lvl4pPr marL="1600200" indent="-228600" algn="l" defTabSz="914400" rtl="0" eaLnBrk="1" latinLnBrk="0" hangingPunct="1">
        <a:lnSpc>
          <a:spcPct val="110000"/>
        </a:lnSpc>
        <a:spcBef>
          <a:spcPts val="500"/>
        </a:spcBef>
        <a:buFont typeface="Arial" panose="02080604020202020204" pitchFamily="34" charset="0"/>
        <a:buChar char="•"/>
        <a:defRPr sz="1800" kern="1200">
          <a:solidFill>
            <a:srgbClr val="272E31"/>
          </a:solidFill>
          <a:latin typeface="+mn-lt"/>
          <a:ea typeface="+mn-ea"/>
          <a:cs typeface="+mn-cs"/>
        </a:defRPr>
      </a:lvl4pPr>
      <a:lvl5pPr marL="2057400" indent="-228600" algn="l" defTabSz="914400" rtl="0" eaLnBrk="1" latinLnBrk="0" hangingPunct="1">
        <a:lnSpc>
          <a:spcPct val="110000"/>
        </a:lnSpc>
        <a:spcBef>
          <a:spcPts val="500"/>
        </a:spcBef>
        <a:buFont typeface="Arial" panose="02080604020202020204" pitchFamily="34" charset="0"/>
        <a:buChar char="•"/>
        <a:defRPr sz="1800" kern="1200">
          <a:solidFill>
            <a:srgbClr val="272E31"/>
          </a:solidFill>
          <a:latin typeface="+mn-lt"/>
          <a:ea typeface="+mn-ea"/>
          <a:cs typeface="+mn-cs"/>
        </a:defRPr>
      </a:lvl5pPr>
      <a:lvl6pPr marL="25146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8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svg"/></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ctrTitle"/>
          </p:nvPr>
        </p:nvSpPr>
        <p:spPr/>
        <p:txBody>
          <a:bodyPr>
            <a:normAutofit/>
          </a:bodyPr>
          <a:lstStyle/>
          <a:p>
            <a:r>
              <a:rPr lang="en-US" altLang="zh-CN" dirty="0"/>
              <a:t>Spiral </a:t>
            </a:r>
            <a:r>
              <a:rPr lang="zh-CN" altLang="en-US" dirty="0">
                <a:ea typeface="Noto Sans SC" panose="020B0200000000000000" pitchFamily="34" charset="-122"/>
              </a:rPr>
              <a:t>和</a:t>
            </a:r>
            <a:br>
              <a:rPr lang="zh-CN" altLang="en-US" dirty="0">
                <a:ea typeface="Noto Sans SC" panose="020B0200000000000000" pitchFamily="34" charset="-122"/>
              </a:rPr>
            </a:br>
            <a:r>
              <a:rPr lang="en-US" altLang="zh-CN" dirty="0">
                <a:ea typeface="Noto Sans SC" panose="020B0200000000000000" pitchFamily="34" charset="-122"/>
              </a:rPr>
              <a:t>Topic Update Manifest</a:t>
            </a:r>
          </a:p>
        </p:txBody>
      </p:sp>
      <p:sp>
        <p:nvSpPr>
          <p:cNvPr id="3" name="副标题 2"/>
          <p:cNvSpPr>
            <a:spLocks noGrp="1"/>
          </p:cNvSpPr>
          <p:nvPr>
            <p:ph type="subTitle" idx="1"/>
          </p:nvPr>
        </p:nvSpPr>
        <p:spPr/>
        <p:txBody>
          <a:bodyPr/>
          <a:lstStyle/>
          <a:p>
            <a:r>
              <a:rPr lang="zh-CN" altLang="en-US" dirty="0">
                <a:ea typeface="Noto Sans SC" panose="020B0200000000000000" pitchFamily="34" charset="-122"/>
              </a:rPr>
              <a:t>王江津</a:t>
            </a:r>
            <a:r>
              <a:rPr lang="en-US" altLang="zh-CN" dirty="0">
                <a:ea typeface="Noto Sans SC" panose="020B0200000000000000" pitchFamily="34" charset="-122"/>
              </a:rPr>
              <a:t> / kaymw</a:t>
            </a:r>
            <a:r>
              <a:rPr lang="en-US" altLang="zh-CN" dirty="0"/>
              <a:t>@aosc.io</a:t>
            </a:r>
            <a:endParaRPr lang="zh-CN" alt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Topic Update Manifest </a:t>
            </a:r>
            <a:r>
              <a:rPr lang="zh-CN" altLang="en-US" dirty="0">
                <a:ea typeface="Noto Sans SC" panose="020B0200000000000000" pitchFamily="34" charset="-122"/>
              </a:rPr>
              <a:t>的实现计划</a:t>
            </a:r>
          </a:p>
        </p:txBody>
      </p:sp>
      <p:sp>
        <p:nvSpPr>
          <p:cNvPr id="3" name="Content Placeholder 2"/>
          <p:cNvSpPr>
            <a:spLocks noGrp="1"/>
          </p:cNvSpPr>
          <p:nvPr>
            <p:ph idx="1"/>
          </p:nvPr>
        </p:nvSpPr>
        <p:spPr/>
        <p:txBody>
          <a:bodyPr/>
          <a:lstStyle/>
          <a:p>
            <a:r>
              <a:rPr lang="zh-CN" altLang="en-US" dirty="0">
                <a:ea typeface="Noto Sans SC" panose="020B0200000000000000" pitchFamily="34" charset="-122"/>
              </a:rPr>
              <a:t>需要一个整合手写</a:t>
            </a:r>
            <a:r>
              <a:rPr lang="en-US" altLang="zh-CN" dirty="0">
                <a:ea typeface="Noto Sans SC" panose="020B0200000000000000" pitchFamily="34" charset="-122"/>
              </a:rPr>
              <a:t> manifest </a:t>
            </a:r>
            <a:r>
              <a:rPr lang="zh-CN" altLang="en-US" dirty="0">
                <a:ea typeface="Noto Sans SC" panose="020B0200000000000000" pitchFamily="34" charset="-122"/>
              </a:rPr>
              <a:t>的机制。</a:t>
            </a:r>
            <a:r>
              <a:rPr lang="en-US" altLang="zh-CN" dirty="0">
                <a:ea typeface="Noto Sans SC" panose="020B0200000000000000" pitchFamily="34" charset="-122"/>
              </a:rPr>
              <a:t>&lt;= </a:t>
            </a:r>
            <a:r>
              <a:rPr lang="zh-CN" altLang="en-US" dirty="0">
                <a:ea typeface="Noto Sans SC" panose="020B0200000000000000" pitchFamily="34" charset="-122"/>
              </a:rPr>
              <a:t>我只管这部分</a:t>
            </a:r>
          </a:p>
          <a:p>
            <a:r>
              <a:rPr lang="zh-CN" altLang="en-US" dirty="0">
                <a:ea typeface="Noto Sans SC" panose="020B0200000000000000" pitchFamily="34" charset="-122"/>
              </a:rPr>
              <a:t>需要一个把整合的</a:t>
            </a:r>
            <a:r>
              <a:rPr lang="en-US" altLang="zh-CN" dirty="0">
                <a:ea typeface="Noto Sans SC" panose="020B0200000000000000" pitchFamily="34" charset="-122"/>
              </a:rPr>
              <a:t> manifest </a:t>
            </a:r>
            <a:r>
              <a:rPr lang="zh-CN" altLang="en-US" dirty="0">
                <a:ea typeface="Noto Sans SC" panose="020B0200000000000000" pitchFamily="34" charset="-122"/>
              </a:rPr>
              <a:t>给用户看的机制。</a:t>
            </a:r>
            <a:r>
              <a:rPr lang="en-US" altLang="zh-CN" dirty="0">
                <a:ea typeface="Noto Sans SC" panose="020B0200000000000000" pitchFamily="34" charset="-122"/>
              </a:rPr>
              <a:t> &lt;= </a:t>
            </a:r>
            <a:r>
              <a:rPr lang="zh-CN" altLang="en-US" dirty="0">
                <a:ea typeface="Noto Sans SC" panose="020B0200000000000000" pitchFamily="34" charset="-122"/>
              </a:rPr>
              <a:t>傅师傅的锅</a:t>
            </a:r>
          </a:p>
          <a:p>
            <a:endParaRPr lang="zh-CN" altLang="en-US" dirty="0">
              <a:ea typeface="Noto Sans SC" panose="020B0200000000000000" pitchFamily="34" charset="-122"/>
            </a:endParaRPr>
          </a:p>
          <a:p>
            <a:r>
              <a:rPr lang="zh-CN" altLang="en-US" dirty="0">
                <a:ea typeface="Noto Sans SC" panose="020B0200000000000000" pitchFamily="34" charset="-122"/>
              </a:rPr>
              <a:t>具体细节请看相关</a:t>
            </a:r>
            <a:r>
              <a:rPr lang="en-US" altLang="zh-CN" dirty="0">
                <a:ea typeface="Noto Sans SC" panose="020B0200000000000000" pitchFamily="34" charset="-122"/>
              </a:rPr>
              <a:t> RFC</a:t>
            </a:r>
            <a:r>
              <a:rPr lang="zh-CN" altLang="en-US" dirty="0">
                <a:ea typeface="Noto Sans SC" panose="020B0200000000000000" pitchFamily="34" charset="-122"/>
              </a:rPr>
              <a:t>：https://gist.github.com/MingcongBai/912e778216aad58cf504713dcd4898cc</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zh-CN" altLang="en-US" dirty="0">
                <a:ea typeface="Noto Sans SC" panose="020B0200000000000000" pitchFamily="34" charset="-122"/>
              </a:rPr>
              <a:t>感谢倾听！</a:t>
            </a:r>
            <a:endParaRPr lang="en-US" altLang="zh-CN" dirty="0">
              <a:ea typeface="Noto Sans SC" panose="020B0200000000000000" pitchFamily="34" charset="-122"/>
            </a:endParaRPr>
          </a:p>
        </p:txBody>
      </p:sp>
      <p:sp>
        <p:nvSpPr>
          <p:cNvPr id="7" name="Text Placeholder 6"/>
          <p:cNvSpPr>
            <a:spLocks noGrp="1"/>
          </p:cNvSpPr>
          <p:nvPr>
            <p:ph type="body" idx="1"/>
          </p:nvPr>
        </p:nvSpPr>
        <p:spPr/>
        <p:txBody>
          <a:bodyPr/>
          <a:lstStyle/>
          <a:p>
            <a:r>
              <a:rPr lang="zh-CN" altLang="en-US" dirty="0">
                <a:ea typeface="Noto Sans SC" panose="020B0200000000000000" pitchFamily="34" charset="-122"/>
              </a:rPr>
              <a:t>新年快乐！</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引言</a:t>
            </a:r>
          </a:p>
        </p:txBody>
      </p:sp>
      <p:sp>
        <p:nvSpPr>
          <p:cNvPr id="3" name="内容占位符 2"/>
          <p:cNvSpPr>
            <a:spLocks noGrp="1"/>
          </p:cNvSpPr>
          <p:nvPr>
            <p:ph idx="1"/>
          </p:nvPr>
        </p:nvSpPr>
        <p:spPr/>
        <p:txBody>
          <a:bodyPr/>
          <a:lstStyle/>
          <a:p>
            <a:r>
              <a:rPr lang="zh-CN" altLang="en-US" dirty="0">
                <a:latin typeface="Noto Sans SC" panose="020B0200000000000000" pitchFamily="34" charset="-122"/>
                <a:ea typeface="Noto Sans SC" panose="020B0200000000000000" pitchFamily="34" charset="-122"/>
                <a:cs typeface="Noto Sans CJK SC" panose="020B0500000000000000" charset="-122"/>
              </a:rPr>
              <a:t>这次有两个项目要讲。</a:t>
            </a:r>
            <a:endParaRPr lang="en-US" altLang="zh-CN" dirty="0">
              <a:latin typeface="Noto Sans SC" panose="020B0200000000000000" pitchFamily="34" charset="-122"/>
              <a:ea typeface="Noto Sans SC" panose="020B0200000000000000" pitchFamily="34" charset="-122"/>
              <a:cs typeface="Noto Sans CJK SC" panose="020B0500000000000000" charset="-122"/>
            </a:endParaRPr>
          </a:p>
          <a:p>
            <a:r>
              <a:rPr lang="en-US" altLang="zh-CN" dirty="0">
                <a:latin typeface="Noto Sans SC" panose="020B0200000000000000" pitchFamily="34" charset="-122"/>
                <a:ea typeface="Noto Sans SC" panose="020B0200000000000000" pitchFamily="34" charset="-122"/>
                <a:cs typeface="Noto Sans CJK SC" panose="020B0500000000000000" charset="-122"/>
              </a:rPr>
              <a:t>Spiral </a:t>
            </a:r>
            <a:r>
              <a:rPr lang="zh-CN" altLang="en-US" dirty="0">
                <a:latin typeface="Noto Sans SC" panose="020B0200000000000000" pitchFamily="34" charset="-122"/>
                <a:ea typeface="Noto Sans SC" panose="020B0200000000000000" pitchFamily="34" charset="-122"/>
                <a:cs typeface="Noto Sans CJK SC" panose="020B0500000000000000" charset="-122"/>
              </a:rPr>
              <a:t>项目的目的是让</a:t>
            </a:r>
            <a:r>
              <a:rPr lang="en-US" altLang="zh-CN" dirty="0">
                <a:latin typeface="Noto Sans SC" panose="020B0200000000000000" pitchFamily="34" charset="-122"/>
                <a:ea typeface="Noto Sans SC" panose="020B0200000000000000" pitchFamily="34" charset="-122"/>
                <a:cs typeface="Noto Sans CJK SC" panose="020B0500000000000000" charset="-122"/>
              </a:rPr>
              <a:t> AOSC OS </a:t>
            </a:r>
            <a:r>
              <a:rPr lang="zh-CN" altLang="en-US" dirty="0">
                <a:latin typeface="Noto Sans SC" panose="020B0200000000000000" pitchFamily="34" charset="-122"/>
                <a:ea typeface="Noto Sans SC" panose="020B0200000000000000" pitchFamily="34" charset="-122"/>
                <a:cs typeface="Noto Sans CJK SC" panose="020B0500000000000000" charset="-122"/>
              </a:rPr>
              <a:t>获得泛</a:t>
            </a:r>
            <a:r>
              <a:rPr lang="en-US" altLang="zh-CN" dirty="0">
                <a:latin typeface="Noto Sans SC" panose="020B0200000000000000" pitchFamily="34" charset="-122"/>
                <a:ea typeface="Noto Sans SC" panose="020B0200000000000000" pitchFamily="34" charset="-122"/>
                <a:cs typeface="Noto Sans CJK SC" panose="020B0500000000000000" charset="-122"/>
              </a:rPr>
              <a:t> Debian </a:t>
            </a:r>
            <a:r>
              <a:rPr lang="zh-CN" altLang="en-US" dirty="0">
                <a:latin typeface="Noto Sans SC" panose="020B0200000000000000" pitchFamily="34" charset="-122"/>
                <a:ea typeface="Noto Sans SC" panose="020B0200000000000000" pitchFamily="34" charset="-122"/>
                <a:cs typeface="Noto Sans CJK SC" panose="020B0500000000000000" charset="-122"/>
              </a:rPr>
              <a:t>软件包兼容性。</a:t>
            </a:r>
          </a:p>
          <a:p>
            <a:r>
              <a:rPr lang="en-US" altLang="zh-CN" dirty="0">
                <a:latin typeface="Noto Sans SC" panose="020B0200000000000000" pitchFamily="34" charset="-122"/>
                <a:ea typeface="Noto Sans SC" panose="020B0200000000000000" pitchFamily="34" charset="-122"/>
                <a:cs typeface="Noto Sans CJK SC" panose="020B0500000000000000" charset="-122"/>
              </a:rPr>
              <a:t>Topic Update Manifest </a:t>
            </a:r>
            <a:r>
              <a:rPr lang="zh-CN" altLang="en-US" dirty="0">
                <a:latin typeface="Noto Sans SC" panose="020B0200000000000000" pitchFamily="34" charset="-122"/>
                <a:ea typeface="Noto Sans SC" panose="020B0200000000000000" pitchFamily="34" charset="-122"/>
                <a:cs typeface="Noto Sans CJK SC" panose="020B0500000000000000" charset="-122"/>
              </a:rPr>
              <a:t>项目则能帮助用户理解每次更新系统时都动了什么东西。</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Spiral </a:t>
            </a:r>
            <a:r>
              <a:rPr lang="zh-CN" altLang="en-US" dirty="0">
                <a:ea typeface="Noto Sans SC" panose="020B0200000000000000" pitchFamily="34" charset="-122"/>
              </a:rPr>
              <a:t>的</a:t>
            </a:r>
            <a:r>
              <a:rPr lang="en-US" altLang="zh-CN" dirty="0">
                <a:ea typeface="Noto Sans SC" panose="020B0200000000000000" pitchFamily="34" charset="-122"/>
              </a:rPr>
              <a:t> S </a:t>
            </a:r>
            <a:r>
              <a:rPr lang="zh-CN" altLang="en-US" dirty="0">
                <a:ea typeface="Noto Sans SC" panose="020B0200000000000000" pitchFamily="34" charset="-122"/>
              </a:rPr>
              <a:t>是</a:t>
            </a:r>
            <a:r>
              <a:rPr lang="en-US" altLang="zh-CN" dirty="0">
                <a:ea typeface="Noto Sans SC" panose="020B0200000000000000" pitchFamily="34" charset="-122"/>
              </a:rPr>
              <a:t> Debian </a:t>
            </a:r>
            <a:r>
              <a:rPr lang="zh-CN" altLang="en-US" dirty="0">
                <a:ea typeface="Noto Sans SC" panose="020B0200000000000000" pitchFamily="34" charset="-122"/>
              </a:rPr>
              <a:t>的</a:t>
            </a:r>
            <a:r>
              <a:rPr lang="en-US" altLang="zh-CN" dirty="0">
                <a:ea typeface="Noto Sans SC" panose="020B0200000000000000" pitchFamily="34" charset="-122"/>
              </a:rPr>
              <a:t> S</a:t>
            </a:r>
          </a:p>
        </p:txBody>
      </p:sp>
      <p:sp>
        <p:nvSpPr>
          <p:cNvPr id="5" name="Text Placeholder 4"/>
          <p:cNvSpPr>
            <a:spLocks noGrp="1"/>
          </p:cNvSpPr>
          <p:nvPr>
            <p:ph type="body" idx="1"/>
          </p:nvPr>
        </p:nvSpPr>
        <p:spPr/>
        <p:txBody>
          <a:bodyPr/>
          <a:lstStyle/>
          <a:p>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Spiral </a:t>
            </a:r>
            <a:r>
              <a:rPr lang="zh-CN" altLang="en-US" dirty="0">
                <a:ea typeface="Noto Sans SC" panose="020B0200000000000000" pitchFamily="34" charset="-122"/>
              </a:rPr>
              <a:t>出现的原因</a:t>
            </a:r>
          </a:p>
        </p:txBody>
      </p:sp>
      <p:sp>
        <p:nvSpPr>
          <p:cNvPr id="3" name="Content Placeholder 2"/>
          <p:cNvSpPr>
            <a:spLocks noGrp="1"/>
          </p:cNvSpPr>
          <p:nvPr>
            <p:ph idx="1"/>
          </p:nvPr>
        </p:nvSpPr>
        <p:spPr>
          <a:xfrm>
            <a:off x="1133475" y="2226945"/>
            <a:ext cx="10515600" cy="4351338"/>
          </a:xfrm>
        </p:spPr>
        <p:txBody>
          <a:bodyPr/>
          <a:lstStyle/>
          <a:p>
            <a:r>
              <a:rPr lang="en-US" altLang="zh-CN" dirty="0">
                <a:latin typeface="Noto Sans SC" panose="020B0200000000000000" pitchFamily="34" charset="-122"/>
                <a:ea typeface="Noto Sans SC" panose="020B0200000000000000" pitchFamily="34" charset="-122"/>
                <a:cs typeface="Noto Sans CJK SC" panose="020B0500000000000000" charset="-122"/>
              </a:rPr>
              <a:t>Linux </a:t>
            </a:r>
            <a:r>
              <a:rPr lang="zh-CN" altLang="en-US" dirty="0">
                <a:latin typeface="Noto Sans SC" panose="020B0200000000000000" pitchFamily="34" charset="-122"/>
                <a:ea typeface="Noto Sans SC" panose="020B0200000000000000" pitchFamily="34" charset="-122"/>
                <a:cs typeface="Noto Sans CJK SC" panose="020B0500000000000000" charset="-122"/>
              </a:rPr>
              <a:t>下不少商业软件只提供给</a:t>
            </a:r>
            <a:r>
              <a:rPr lang="en-US" altLang="zh-CN" dirty="0">
                <a:latin typeface="Noto Sans SC" panose="020B0200000000000000" pitchFamily="34" charset="-122"/>
                <a:ea typeface="Noto Sans SC" panose="020B0200000000000000" pitchFamily="34" charset="-122"/>
                <a:cs typeface="Noto Sans CJK SC" panose="020B0500000000000000" charset="-122"/>
              </a:rPr>
              <a:t> Debian </a:t>
            </a:r>
            <a:r>
              <a:rPr lang="zh-CN" altLang="en-US" dirty="0">
                <a:latin typeface="Noto Sans SC" panose="020B0200000000000000" pitchFamily="34" charset="-122"/>
                <a:ea typeface="Noto Sans SC" panose="020B0200000000000000" pitchFamily="34" charset="-122"/>
                <a:cs typeface="Noto Sans CJK SC" panose="020B0500000000000000" charset="-122"/>
              </a:rPr>
              <a:t>用的二进制包，比如</a:t>
            </a:r>
            <a:r>
              <a:rPr lang="en-US" altLang="zh-CN" dirty="0">
                <a:latin typeface="Noto Sans SC" panose="020B0200000000000000" pitchFamily="34" charset="-122"/>
                <a:ea typeface="Noto Sans SC" panose="020B0200000000000000" pitchFamily="34" charset="-122"/>
                <a:cs typeface="Noto Sans CJK SC" panose="020B0500000000000000" charset="-122"/>
              </a:rPr>
              <a:t> WPS</a:t>
            </a:r>
            <a:r>
              <a:rPr lang="zh-CN" altLang="en-US" dirty="0">
                <a:latin typeface="Noto Sans SC" panose="020B0200000000000000" pitchFamily="34" charset="-122"/>
                <a:ea typeface="Noto Sans SC" panose="020B0200000000000000" pitchFamily="34" charset="-122"/>
                <a:cs typeface="Noto Sans CJK SC" panose="020B0500000000000000" charset="-122"/>
              </a:rPr>
              <a:t>、</a:t>
            </a:r>
            <a:r>
              <a:rPr lang="en-US" altLang="zh-CN" dirty="0">
                <a:latin typeface="Noto Sans SC" panose="020B0200000000000000" pitchFamily="34" charset="-122"/>
                <a:ea typeface="Noto Sans SC" panose="020B0200000000000000" pitchFamily="34" charset="-122"/>
                <a:cs typeface="Noto Sans CJK SC" panose="020B0500000000000000" charset="-122"/>
              </a:rPr>
              <a:t>QQ</a:t>
            </a:r>
            <a:r>
              <a:rPr lang="zh-CN" altLang="en-US" dirty="0">
                <a:latin typeface="Noto Sans SC" panose="020B0200000000000000" pitchFamily="34" charset="-122"/>
                <a:ea typeface="Noto Sans SC" panose="020B0200000000000000" pitchFamily="34" charset="-122"/>
                <a:cs typeface="Noto Sans CJK SC" panose="020B0500000000000000" charset="-122"/>
              </a:rPr>
              <a:t>、</a:t>
            </a:r>
            <a:r>
              <a:rPr lang="en-US" altLang="zh-CN" dirty="0">
                <a:latin typeface="Noto Sans SC" panose="020B0200000000000000" pitchFamily="34" charset="-122"/>
                <a:ea typeface="Noto Sans SC" panose="020B0200000000000000" pitchFamily="34" charset="-122"/>
                <a:cs typeface="Noto Sans CJK SC" panose="020B0500000000000000" charset="-122"/>
              </a:rPr>
              <a:t>1Password </a:t>
            </a:r>
            <a:r>
              <a:rPr lang="zh-CN" altLang="en-US" dirty="0">
                <a:latin typeface="Noto Sans SC" panose="020B0200000000000000" pitchFamily="34" charset="-122"/>
                <a:ea typeface="Noto Sans SC" panose="020B0200000000000000" pitchFamily="34" charset="-122"/>
                <a:cs typeface="Noto Sans CJK SC" panose="020B0500000000000000" charset="-122"/>
              </a:rPr>
              <a:t>等等。</a:t>
            </a:r>
          </a:p>
          <a:p>
            <a:r>
              <a:rPr lang="zh-CN" altLang="en-US" dirty="0">
                <a:latin typeface="Noto Sans SC" panose="020B0200000000000000" pitchFamily="34" charset="-122"/>
                <a:ea typeface="Noto Sans SC" panose="020B0200000000000000" pitchFamily="34" charset="-122"/>
                <a:cs typeface="Noto Sans CJK SC" panose="020B0500000000000000" charset="-122"/>
              </a:rPr>
              <a:t>软件包通用的主要障碍在于</a:t>
            </a:r>
            <a:r>
              <a:rPr lang="en-US" altLang="zh-CN" dirty="0">
                <a:latin typeface="Noto Sans SC" panose="020B0200000000000000" pitchFamily="34" charset="-122"/>
                <a:ea typeface="Noto Sans SC" panose="020B0200000000000000" pitchFamily="34" charset="-122"/>
                <a:cs typeface="Noto Sans CJK SC" panose="020B0500000000000000" charset="-122"/>
              </a:rPr>
              <a:t> AOSC OS </a:t>
            </a:r>
            <a:r>
              <a:rPr lang="zh-CN" altLang="en-US" dirty="0">
                <a:latin typeface="Noto Sans SC" panose="020B0200000000000000" pitchFamily="34" charset="-122"/>
                <a:ea typeface="Noto Sans SC" panose="020B0200000000000000" pitchFamily="34" charset="-122"/>
                <a:cs typeface="Noto Sans CJK SC" panose="020B0500000000000000" charset="-122"/>
              </a:rPr>
              <a:t>的依赖树和</a:t>
            </a:r>
            <a:r>
              <a:rPr lang="en-US" altLang="zh-CN" dirty="0">
                <a:latin typeface="Noto Sans SC" panose="020B0200000000000000" pitchFamily="34" charset="-122"/>
                <a:ea typeface="Noto Sans SC" panose="020B0200000000000000" pitchFamily="34" charset="-122"/>
                <a:cs typeface="Noto Sans CJK SC" panose="020B0500000000000000" charset="-122"/>
              </a:rPr>
              <a:t> Debian </a:t>
            </a:r>
            <a:r>
              <a:rPr lang="zh-CN" altLang="en-US" dirty="0">
                <a:latin typeface="Noto Sans SC" panose="020B0200000000000000" pitchFamily="34" charset="-122"/>
                <a:ea typeface="Noto Sans SC" panose="020B0200000000000000" pitchFamily="34" charset="-122"/>
                <a:cs typeface="Noto Sans CJK SC" panose="020B0500000000000000" charset="-122"/>
              </a:rPr>
              <a:t>系发行版完全不同。</a:t>
            </a:r>
          </a:p>
          <a:p>
            <a:pPr lvl="1"/>
            <a:r>
              <a:rPr lang="zh-CN" altLang="en-US" dirty="0">
                <a:latin typeface="Noto Sans SC" panose="020B0200000000000000" pitchFamily="34" charset="-122"/>
                <a:ea typeface="Noto Sans SC" panose="020B0200000000000000" pitchFamily="34" charset="-122"/>
                <a:cs typeface="Noto Sans CJK SC" panose="020B0500000000000000" charset="-122"/>
              </a:rPr>
              <a:t>比如</a:t>
            </a:r>
            <a:r>
              <a:rPr lang="en-US" altLang="zh-CN" dirty="0">
                <a:latin typeface="Noto Sans SC" panose="020B0200000000000000" pitchFamily="34" charset="-122"/>
                <a:ea typeface="Noto Sans SC" panose="020B0200000000000000" pitchFamily="34" charset="-122"/>
                <a:cs typeface="Noto Sans CJK SC" panose="020B0500000000000000" charset="-122"/>
              </a:rPr>
              <a:t> AOSC OS </a:t>
            </a:r>
            <a:r>
              <a:rPr lang="zh-CN" altLang="en-US" dirty="0">
                <a:latin typeface="Noto Sans SC" panose="020B0200000000000000" pitchFamily="34" charset="-122"/>
                <a:ea typeface="Noto Sans SC" panose="020B0200000000000000" pitchFamily="34" charset="-122"/>
                <a:cs typeface="Noto Sans CJK SC" panose="020B0500000000000000" charset="-122"/>
              </a:rPr>
              <a:t>没有</a:t>
            </a:r>
            <a:r>
              <a:rPr lang="en-US" altLang="zh-CN" dirty="0">
                <a:latin typeface="Noto Sans SC" panose="020B0200000000000000" pitchFamily="34" charset="-122"/>
                <a:ea typeface="Noto Sans SC" panose="020B0200000000000000" pitchFamily="34" charset="-122"/>
                <a:cs typeface="Noto Sans CJK SC" panose="020B0500000000000000" charset="-122"/>
              </a:rPr>
              <a:t> libc6 </a:t>
            </a:r>
            <a:r>
              <a:rPr lang="zh-CN" altLang="en-US" dirty="0">
                <a:latin typeface="Noto Sans SC" panose="020B0200000000000000" pitchFamily="34" charset="-122"/>
                <a:ea typeface="Noto Sans SC" panose="020B0200000000000000" pitchFamily="34" charset="-122"/>
                <a:cs typeface="Noto Sans CJK SC" panose="020B0500000000000000" charset="-122"/>
              </a:rPr>
              <a:t>这个包，而</a:t>
            </a:r>
            <a:r>
              <a:rPr lang="en-US" altLang="zh-CN" dirty="0">
                <a:latin typeface="Noto Sans SC" panose="020B0200000000000000" pitchFamily="34" charset="-122"/>
                <a:ea typeface="Noto Sans SC" panose="020B0200000000000000" pitchFamily="34" charset="-122"/>
                <a:cs typeface="Noto Sans CJK SC" panose="020B0500000000000000" charset="-122"/>
              </a:rPr>
              <a:t> WPS </a:t>
            </a:r>
            <a:r>
              <a:rPr lang="zh-CN" altLang="en-US" dirty="0">
                <a:latin typeface="Noto Sans SC" panose="020B0200000000000000" pitchFamily="34" charset="-122"/>
                <a:ea typeface="Noto Sans SC" panose="020B0200000000000000" pitchFamily="34" charset="-122"/>
                <a:cs typeface="Noto Sans CJK SC" panose="020B0500000000000000" charset="-122"/>
              </a:rPr>
              <a:t>依赖它。</a:t>
            </a:r>
          </a:p>
          <a:p>
            <a:pPr lvl="0"/>
            <a:r>
              <a:rPr lang="en-US" altLang="zh-CN" dirty="0">
                <a:latin typeface="Noto Sans SC" panose="020B0200000000000000" pitchFamily="34" charset="-122"/>
                <a:ea typeface="Noto Sans SC" panose="020B0200000000000000" pitchFamily="34" charset="-122"/>
                <a:cs typeface="Noto Sans CJK SC" panose="020B0500000000000000" charset="-122"/>
              </a:rPr>
              <a:t>Spiral </a:t>
            </a:r>
            <a:r>
              <a:rPr lang="zh-CN" altLang="en-US" dirty="0">
                <a:latin typeface="Noto Sans SC" panose="020B0200000000000000" pitchFamily="34" charset="-122"/>
                <a:ea typeface="Noto Sans SC" panose="020B0200000000000000" pitchFamily="34" charset="-122"/>
                <a:cs typeface="Noto Sans CJK SC" panose="020B0500000000000000" charset="-122"/>
              </a:rPr>
              <a:t>的名字来自</a:t>
            </a:r>
            <a:r>
              <a:rPr lang="en-US" altLang="zh-CN" dirty="0">
                <a:latin typeface="Noto Sans SC" panose="020B0200000000000000" pitchFamily="34" charset="-122"/>
                <a:ea typeface="Noto Sans SC" panose="020B0200000000000000" pitchFamily="34" charset="-122"/>
                <a:cs typeface="Noto Sans CJK SC" panose="020B0500000000000000" charset="-122"/>
              </a:rPr>
              <a:t> Debian </a:t>
            </a:r>
            <a:r>
              <a:rPr lang="zh-CN" altLang="en-US" dirty="0">
                <a:latin typeface="Noto Sans SC" panose="020B0200000000000000" pitchFamily="34" charset="-122"/>
                <a:ea typeface="Noto Sans SC" panose="020B0200000000000000" pitchFamily="34" charset="-122"/>
                <a:cs typeface="Noto Sans CJK SC" panose="020B0500000000000000" charset="-122"/>
              </a:rPr>
              <a:t>的</a:t>
            </a:r>
            <a:r>
              <a:rPr lang="en-US" altLang="zh-CN" dirty="0">
                <a:latin typeface="Noto Sans SC" panose="020B0200000000000000" pitchFamily="34" charset="-122"/>
                <a:ea typeface="Noto Sans SC" panose="020B0200000000000000" pitchFamily="34" charset="-122"/>
                <a:cs typeface="Noto Sans CJK SC" panose="020B0500000000000000" charset="-122"/>
              </a:rPr>
              <a:t> logo</a:t>
            </a:r>
            <a:r>
              <a:rPr lang="zh-CN" altLang="en-US" dirty="0">
                <a:latin typeface="Noto Sans SC" panose="020B0200000000000000" pitchFamily="34" charset="-122"/>
                <a:ea typeface="Noto Sans SC" panose="020B0200000000000000" pitchFamily="34" charset="-122"/>
                <a:cs typeface="Noto Sans CJK SC" panose="020B0500000000000000" charset="-122"/>
              </a:rPr>
              <a:t>。</a:t>
            </a:r>
          </a:p>
        </p:txBody>
      </p:sp>
      <p:pic>
        <p:nvPicPr>
          <p:cNvPr id="4" name="Picture 3" descr="debian_openlogo"/>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7357110" y="4937125"/>
            <a:ext cx="1028700" cy="1371600"/>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Spiral </a:t>
            </a:r>
            <a:r>
              <a:rPr lang="zh-CN" altLang="en-US" dirty="0">
                <a:ea typeface="Noto Sans SC" panose="020B0200000000000000" pitchFamily="34" charset="-122"/>
              </a:rPr>
              <a:t>的原理</a:t>
            </a:r>
          </a:p>
        </p:txBody>
      </p:sp>
      <p:sp>
        <p:nvSpPr>
          <p:cNvPr id="3" name="Content Placeholder 2"/>
          <p:cNvSpPr>
            <a:spLocks noGrp="1"/>
          </p:cNvSpPr>
          <p:nvPr>
            <p:ph idx="1"/>
          </p:nvPr>
        </p:nvSpPr>
        <p:spPr/>
        <p:txBody>
          <a:bodyPr/>
          <a:lstStyle/>
          <a:p>
            <a:r>
              <a:rPr lang="en-US" altLang="zh-CN" dirty="0">
                <a:latin typeface="Noto Sans SC" panose="020B0200000000000000" pitchFamily="34" charset="-122"/>
                <a:ea typeface="Noto Sans SC" panose="020B0200000000000000" pitchFamily="34" charset="-122"/>
                <a:cs typeface="Noto Sans CJK SC" panose="020B0500000000000000" charset="-122"/>
              </a:rPr>
              <a:t>AOSC OS </a:t>
            </a:r>
            <a:r>
              <a:rPr lang="zh-CN" altLang="en-US" dirty="0">
                <a:latin typeface="Noto Sans SC" panose="020B0200000000000000" pitchFamily="34" charset="-122"/>
                <a:ea typeface="Noto Sans SC" panose="020B0200000000000000" pitchFamily="34" charset="-122"/>
                <a:cs typeface="Noto Sans CJK SC" panose="020B0500000000000000" charset="-122"/>
              </a:rPr>
              <a:t>不一定真的缺依赖，只是我们有不同的规范。</a:t>
            </a:r>
          </a:p>
          <a:p>
            <a:pPr lvl="1"/>
            <a:r>
              <a:rPr lang="en-US" altLang="zh-CN" dirty="0">
                <a:latin typeface="Noto Sans SC" panose="020B0200000000000000" pitchFamily="34" charset="-122"/>
                <a:ea typeface="Noto Sans SC" panose="020B0200000000000000" pitchFamily="34" charset="-122"/>
                <a:cs typeface="Noto Sans CJK SC" panose="020B0500000000000000" charset="-122"/>
              </a:rPr>
              <a:t>Debian </a:t>
            </a:r>
            <a:r>
              <a:rPr lang="zh-CN" altLang="en-US" dirty="0">
                <a:latin typeface="Noto Sans SC" panose="020B0200000000000000" pitchFamily="34" charset="-122"/>
                <a:ea typeface="Noto Sans SC" panose="020B0200000000000000" pitchFamily="34" charset="-122"/>
                <a:cs typeface="Noto Sans CJK SC" panose="020B0500000000000000" charset="-122"/>
              </a:rPr>
              <a:t>系发行版会把一个项目拆分成多个软件包，而</a:t>
            </a:r>
            <a:r>
              <a:rPr lang="en-US" altLang="zh-CN" dirty="0">
                <a:latin typeface="Noto Sans SC" panose="020B0200000000000000" pitchFamily="34" charset="-122"/>
                <a:ea typeface="Noto Sans SC" panose="020B0200000000000000" pitchFamily="34" charset="-122"/>
                <a:cs typeface="Noto Sans CJK SC" panose="020B0500000000000000" charset="-122"/>
              </a:rPr>
              <a:t> AOSC OS </a:t>
            </a:r>
            <a:r>
              <a:rPr lang="zh-CN" altLang="en-US" dirty="0">
                <a:latin typeface="Noto Sans SC" panose="020B0200000000000000" pitchFamily="34" charset="-122"/>
                <a:ea typeface="Noto Sans SC" panose="020B0200000000000000" pitchFamily="34" charset="-122"/>
                <a:cs typeface="Noto Sans CJK SC" panose="020B0500000000000000" charset="-122"/>
              </a:rPr>
              <a:t>基本不拆包。比如</a:t>
            </a:r>
            <a:r>
              <a:rPr lang="en-US" altLang="zh-CN" dirty="0">
                <a:latin typeface="Noto Sans SC" panose="020B0200000000000000" pitchFamily="34" charset="-122"/>
                <a:ea typeface="Noto Sans SC" panose="020B0200000000000000" pitchFamily="34" charset="-122"/>
                <a:cs typeface="Noto Sans CJK SC" panose="020B0500000000000000" charset="-122"/>
              </a:rPr>
              <a:t> Debian </a:t>
            </a:r>
            <a:r>
              <a:rPr lang="zh-CN" altLang="en-US" dirty="0">
                <a:latin typeface="Noto Sans SC" panose="020B0200000000000000" pitchFamily="34" charset="-122"/>
                <a:ea typeface="Noto Sans SC" panose="020B0200000000000000" pitchFamily="34" charset="-122"/>
                <a:cs typeface="Noto Sans CJK SC" panose="020B0500000000000000" charset="-122"/>
              </a:rPr>
              <a:t>里</a:t>
            </a:r>
            <a:r>
              <a:rPr lang="en-US" altLang="zh-CN" dirty="0">
                <a:latin typeface="Noto Sans SC" panose="020B0200000000000000" pitchFamily="34" charset="-122"/>
                <a:ea typeface="Noto Sans SC" panose="020B0200000000000000" pitchFamily="34" charset="-122"/>
                <a:cs typeface="Noto Sans CJK SC" panose="020B0500000000000000" charset="-122"/>
              </a:rPr>
              <a:t> </a:t>
            </a:r>
            <a:r>
              <a:rPr lang="en-US" altLang="zh-CN" dirty="0" err="1">
                <a:latin typeface="Noto Sans SC" panose="020B0200000000000000" pitchFamily="34" charset="-122"/>
                <a:ea typeface="Noto Sans SC" panose="020B0200000000000000" pitchFamily="34" charset="-122"/>
                <a:cs typeface="Noto Sans CJK SC" panose="020B0500000000000000" charset="-122"/>
              </a:rPr>
              <a:t>glibc</a:t>
            </a:r>
            <a:r>
              <a:rPr lang="en-US" altLang="zh-CN" dirty="0">
                <a:latin typeface="Noto Sans SC" panose="020B0200000000000000" pitchFamily="34" charset="-122"/>
                <a:ea typeface="Noto Sans SC" panose="020B0200000000000000" pitchFamily="34" charset="-122"/>
                <a:cs typeface="Noto Sans CJK SC" panose="020B0500000000000000" charset="-122"/>
              </a:rPr>
              <a:t> </a:t>
            </a:r>
            <a:r>
              <a:rPr lang="zh-CN" altLang="en-US" dirty="0">
                <a:latin typeface="Noto Sans SC" panose="020B0200000000000000" pitchFamily="34" charset="-122"/>
                <a:ea typeface="Noto Sans SC" panose="020B0200000000000000" pitchFamily="34" charset="-122"/>
                <a:cs typeface="Noto Sans CJK SC" panose="020B0500000000000000" charset="-122"/>
              </a:rPr>
              <a:t>被拆成了四十三个包，而</a:t>
            </a:r>
            <a:r>
              <a:rPr lang="en-US" altLang="zh-CN" dirty="0">
                <a:latin typeface="Noto Sans SC" panose="020B0200000000000000" pitchFamily="34" charset="-122"/>
                <a:ea typeface="Noto Sans SC" panose="020B0200000000000000" pitchFamily="34" charset="-122"/>
                <a:cs typeface="Noto Sans CJK SC" panose="020B0500000000000000" charset="-122"/>
              </a:rPr>
              <a:t> AOSC OS </a:t>
            </a:r>
            <a:r>
              <a:rPr lang="zh-CN" altLang="en-US" dirty="0">
                <a:latin typeface="Noto Sans SC" panose="020B0200000000000000" pitchFamily="34" charset="-122"/>
                <a:ea typeface="Noto Sans SC" panose="020B0200000000000000" pitchFamily="34" charset="-122"/>
                <a:cs typeface="Noto Sans CJK SC" panose="020B0500000000000000" charset="-122"/>
              </a:rPr>
              <a:t>里只有一个</a:t>
            </a:r>
            <a:r>
              <a:rPr lang="en-US" altLang="zh-CN" dirty="0">
                <a:latin typeface="Noto Sans SC" panose="020B0200000000000000" pitchFamily="34" charset="-122"/>
                <a:ea typeface="Noto Sans SC" panose="020B0200000000000000" pitchFamily="34" charset="-122"/>
                <a:cs typeface="Noto Sans CJK SC" panose="020B0500000000000000" charset="-122"/>
              </a:rPr>
              <a:t> </a:t>
            </a:r>
            <a:r>
              <a:rPr lang="en-US" altLang="zh-CN" dirty="0" err="1">
                <a:latin typeface="Noto Sans SC" panose="020B0200000000000000" pitchFamily="34" charset="-122"/>
                <a:ea typeface="Noto Sans SC" panose="020B0200000000000000" pitchFamily="34" charset="-122"/>
                <a:cs typeface="Noto Sans CJK SC" panose="020B0500000000000000" charset="-122"/>
              </a:rPr>
              <a:t>glibc</a:t>
            </a:r>
            <a:r>
              <a:rPr lang="zh-CN" altLang="en-US" dirty="0">
                <a:latin typeface="Noto Sans SC" panose="020B0200000000000000" pitchFamily="34" charset="-122"/>
                <a:ea typeface="Noto Sans SC" panose="020B0200000000000000" pitchFamily="34" charset="-122"/>
                <a:cs typeface="Noto Sans CJK SC" panose="020B0500000000000000" charset="-122"/>
              </a:rPr>
              <a:t>。</a:t>
            </a:r>
          </a:p>
          <a:p>
            <a:pPr lvl="1"/>
            <a:r>
              <a:rPr lang="zh-CN" altLang="en-US" dirty="0">
                <a:latin typeface="Noto Sans SC" panose="020B0200000000000000" pitchFamily="34" charset="-122"/>
                <a:ea typeface="Noto Sans SC" panose="020B0200000000000000" pitchFamily="34" charset="-122"/>
                <a:cs typeface="Noto Sans CJK SC" panose="020B0500000000000000" charset="-122"/>
              </a:rPr>
              <a:t>软件包命名也可能存在不同。</a:t>
            </a:r>
          </a:p>
          <a:p>
            <a:pPr lvl="0"/>
            <a:r>
              <a:rPr lang="zh-CN" altLang="en-US" dirty="0">
                <a:latin typeface="Noto Sans SC" panose="020B0200000000000000" pitchFamily="34" charset="-122"/>
                <a:ea typeface="Noto Sans SC" panose="020B0200000000000000" pitchFamily="34" charset="-122"/>
                <a:cs typeface="Noto Sans CJK SC" panose="020B0500000000000000" charset="-122"/>
              </a:rPr>
              <a:t>只需要想办法让</a:t>
            </a:r>
            <a:r>
              <a:rPr lang="en-US" altLang="zh-CN" dirty="0">
                <a:latin typeface="Noto Sans SC" panose="020B0200000000000000" pitchFamily="34" charset="-122"/>
                <a:ea typeface="Noto Sans SC" panose="020B0200000000000000" pitchFamily="34" charset="-122"/>
                <a:cs typeface="Noto Sans CJK SC" panose="020B0500000000000000" charset="-122"/>
              </a:rPr>
              <a:t> AOSC OS </a:t>
            </a:r>
            <a:r>
              <a:rPr lang="zh-CN" altLang="en-US" dirty="0">
                <a:latin typeface="Noto Sans SC" panose="020B0200000000000000" pitchFamily="34" charset="-122"/>
                <a:ea typeface="Noto Sans SC" panose="020B0200000000000000" pitchFamily="34" charset="-122"/>
                <a:cs typeface="Noto Sans CJK SC" panose="020B0500000000000000" charset="-122"/>
              </a:rPr>
              <a:t>的包也满足依赖关系就行了。</a:t>
            </a:r>
          </a:p>
          <a:p>
            <a:pPr lvl="1"/>
            <a:endParaRPr lang="zh-CN" altLang="en-US" dirty="0">
              <a:latin typeface="Noto Sans SC" panose="020B0200000000000000" pitchFamily="34" charset="-122"/>
              <a:ea typeface="Noto Sans SC" panose="020B0200000000000000" pitchFamily="34" charset="-122"/>
              <a:cs typeface="Noto Sans CJK SC" panose="020B0500000000000000" charset="-122"/>
            </a:endParaRPr>
          </a:p>
        </p:txBody>
      </p:sp>
      <p:pic>
        <p:nvPicPr>
          <p:cNvPr id="5" name="Picture 4"/>
          <p:cNvPicPr>
            <a:picLocks noChangeAspect="1"/>
          </p:cNvPicPr>
          <p:nvPr/>
        </p:nvPicPr>
        <p:blipFill>
          <a:blip r:embed="rId3"/>
          <a:stretch>
            <a:fillRect/>
          </a:stretch>
        </p:blipFill>
        <p:spPr>
          <a:xfrm>
            <a:off x="1169670" y="4796155"/>
            <a:ext cx="6442710" cy="1570990"/>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ea typeface="Noto Sans SC" panose="020B0200000000000000" pitchFamily="34" charset="-122"/>
              </a:rPr>
              <a:t>Spiral </a:t>
            </a:r>
            <a:r>
              <a:rPr lang="zh-CN" altLang="en-US" dirty="0">
                <a:ea typeface="Noto Sans SC" panose="020B0200000000000000" pitchFamily="34" charset="-122"/>
              </a:rPr>
              <a:t>三代目</a:t>
            </a:r>
          </a:p>
        </p:txBody>
      </p:sp>
      <p:sp>
        <p:nvSpPr>
          <p:cNvPr id="3" name="Content Placeholder 2"/>
          <p:cNvSpPr>
            <a:spLocks noGrp="1"/>
          </p:cNvSpPr>
          <p:nvPr>
            <p:ph idx="1"/>
          </p:nvPr>
        </p:nvSpPr>
        <p:spPr/>
        <p:txBody>
          <a:bodyPr/>
          <a:lstStyle/>
          <a:p>
            <a:r>
              <a:rPr lang="zh-CN" altLang="en-US" dirty="0">
                <a:latin typeface="Noto Sans SC" panose="020B0200000000000000" pitchFamily="34" charset="-122"/>
                <a:ea typeface="Noto Sans SC" panose="020B0200000000000000" pitchFamily="34" charset="-122"/>
                <a:cs typeface="Noto Sans CJK SC" panose="020B0500000000000000" charset="-122"/>
              </a:rPr>
              <a:t>由于</a:t>
            </a:r>
            <a:r>
              <a:rPr lang="en-US" altLang="zh-CN" dirty="0">
                <a:latin typeface="Noto Sans SC" panose="020B0200000000000000" pitchFamily="34" charset="-122"/>
                <a:ea typeface="Noto Sans SC" panose="020B0200000000000000" pitchFamily="34" charset="-122"/>
                <a:cs typeface="Noto Sans CJK SC" panose="020B0500000000000000" charset="-122"/>
              </a:rPr>
              <a:t> autobuild4 </a:t>
            </a:r>
            <a:r>
              <a:rPr lang="zh-CN" altLang="en-US" dirty="0">
                <a:latin typeface="Noto Sans SC" panose="020B0200000000000000" pitchFamily="34" charset="-122"/>
                <a:ea typeface="Noto Sans SC" panose="020B0200000000000000" pitchFamily="34" charset="-122"/>
                <a:cs typeface="Noto Sans CJK SC" panose="020B0500000000000000" charset="-122"/>
              </a:rPr>
              <a:t>里面直接自带了二进制文件扫描的功能，</a:t>
            </a:r>
            <a:r>
              <a:rPr lang="en-US" altLang="zh-CN" dirty="0">
                <a:latin typeface="Noto Sans SC" panose="020B0200000000000000" pitchFamily="34" charset="-122"/>
                <a:ea typeface="Noto Sans SC" panose="020B0200000000000000" pitchFamily="34" charset="-122"/>
                <a:cs typeface="Noto Sans CJK SC" panose="020B0500000000000000" charset="-122"/>
              </a:rPr>
              <a:t>Spiral </a:t>
            </a:r>
            <a:r>
              <a:rPr lang="zh-CN" altLang="en-US" dirty="0">
                <a:latin typeface="Noto Sans SC" panose="020B0200000000000000" pitchFamily="34" charset="-122"/>
                <a:ea typeface="Noto Sans SC" panose="020B0200000000000000" pitchFamily="34" charset="-122"/>
                <a:cs typeface="Noto Sans CJK SC" panose="020B0500000000000000" charset="-122"/>
              </a:rPr>
              <a:t>三代目将直接集成进</a:t>
            </a:r>
            <a:r>
              <a:rPr lang="en-US" altLang="zh-CN" dirty="0">
                <a:latin typeface="Noto Sans SC" panose="020B0200000000000000" pitchFamily="34" charset="-122"/>
                <a:ea typeface="Noto Sans SC" panose="020B0200000000000000" pitchFamily="34" charset="-122"/>
                <a:cs typeface="Noto Sans CJK SC" panose="020B0500000000000000" charset="-122"/>
              </a:rPr>
              <a:t> ab4</a:t>
            </a:r>
            <a:r>
              <a:rPr lang="zh-CN" altLang="en-US" dirty="0">
                <a:latin typeface="Noto Sans SC" panose="020B0200000000000000" pitchFamily="34" charset="-122"/>
                <a:ea typeface="Noto Sans SC" panose="020B0200000000000000" pitchFamily="34" charset="-122"/>
                <a:cs typeface="Noto Sans CJK SC" panose="020B0500000000000000" charset="-122"/>
              </a:rPr>
              <a:t>。</a:t>
            </a:r>
          </a:p>
          <a:p>
            <a:pPr lvl="1"/>
            <a:r>
              <a:rPr lang="zh-CN" altLang="en-US" dirty="0">
                <a:latin typeface="Noto Sans SC" panose="020B0200000000000000" pitchFamily="34" charset="-122"/>
                <a:ea typeface="Noto Sans SC" panose="020B0200000000000000" pitchFamily="34" charset="-122"/>
                <a:cs typeface="Noto Sans CJK SC" panose="020B0500000000000000" charset="-122"/>
              </a:rPr>
              <a:t>姥姥牛逼！（破音）</a:t>
            </a:r>
          </a:p>
          <a:p>
            <a:pPr lvl="0"/>
            <a:r>
              <a:rPr lang="zh-CN" altLang="en-US" dirty="0">
                <a:latin typeface="Noto Sans SC" panose="020B0200000000000000" pitchFamily="34" charset="-122"/>
                <a:ea typeface="Noto Sans SC" panose="020B0200000000000000" pitchFamily="34" charset="-122"/>
                <a:cs typeface="Noto Sans CJK SC" panose="020B0500000000000000" charset="-122"/>
              </a:rPr>
              <a:t>完成之后使用新版</a:t>
            </a:r>
            <a:r>
              <a:rPr lang="en-US" altLang="zh-CN" dirty="0">
                <a:latin typeface="Noto Sans SC" panose="020B0200000000000000" pitchFamily="34" charset="-122"/>
                <a:ea typeface="Noto Sans SC" panose="020B0200000000000000" pitchFamily="34" charset="-122"/>
                <a:cs typeface="Noto Sans CJK SC" panose="020B0500000000000000" charset="-122"/>
              </a:rPr>
              <a:t> ab4 </a:t>
            </a:r>
            <a:r>
              <a:rPr lang="zh-CN" altLang="en-US" dirty="0">
                <a:latin typeface="Noto Sans SC" panose="020B0200000000000000" pitchFamily="34" charset="-122"/>
                <a:ea typeface="Noto Sans SC" panose="020B0200000000000000" pitchFamily="34" charset="-122"/>
                <a:cs typeface="Noto Sans CJK SC" panose="020B0500000000000000" charset="-122"/>
              </a:rPr>
              <a:t>打的包将会自带符合</a:t>
            </a:r>
            <a:r>
              <a:rPr lang="en-US" altLang="zh-CN" dirty="0">
                <a:latin typeface="Noto Sans SC" panose="020B0200000000000000" pitchFamily="34" charset="-122"/>
                <a:ea typeface="Noto Sans SC" panose="020B0200000000000000" pitchFamily="34" charset="-122"/>
                <a:cs typeface="Noto Sans CJK SC" panose="020B0500000000000000" charset="-122"/>
              </a:rPr>
              <a:t> Debian </a:t>
            </a:r>
            <a:r>
              <a:rPr lang="zh-CN" altLang="en-US" dirty="0">
                <a:latin typeface="Noto Sans SC" panose="020B0200000000000000" pitchFamily="34" charset="-122"/>
                <a:ea typeface="Noto Sans SC" panose="020B0200000000000000" pitchFamily="34" charset="-122"/>
                <a:cs typeface="Noto Sans CJK SC" panose="020B0500000000000000" charset="-122"/>
              </a:rPr>
              <a:t>命名规范的别名。短期内先为热门应用重构部分软件包，未来实现全系统重构。</a:t>
            </a:r>
          </a:p>
          <a:p>
            <a:pPr lvl="0"/>
            <a:r>
              <a:rPr lang="zh-CN" altLang="en-US" dirty="0">
                <a:latin typeface="Noto Sans SC" panose="020B0200000000000000" pitchFamily="34" charset="-122"/>
                <a:ea typeface="Noto Sans SC" panose="020B0200000000000000" pitchFamily="34" charset="-122"/>
                <a:cs typeface="Noto Sans CJK SC" panose="020B0500000000000000" charset="-122"/>
              </a:rPr>
              <a:t>细节：https://wiki.aosc.io/developer/minutes/20240125/</a:t>
            </a:r>
          </a:p>
          <a:p>
            <a:pPr lvl="0"/>
            <a:r>
              <a:rPr lang="zh-CN" altLang="en-US" dirty="0">
                <a:latin typeface="Noto Sans SC" panose="020B0200000000000000" pitchFamily="34" charset="-122"/>
                <a:ea typeface="Noto Sans SC" panose="020B0200000000000000" pitchFamily="34" charset="-122"/>
                <a:cs typeface="Noto Sans CJK SC" panose="020B0500000000000000" charset="-122"/>
              </a:rPr>
              <a:t>第一版昨晚搞出来了！</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altLang="zh-CN" dirty="0">
                <a:ea typeface="Noto Sans SC" panose="020B0200000000000000" pitchFamily="34" charset="-122"/>
              </a:rPr>
              <a:t>Topic Update Manifest</a:t>
            </a:r>
          </a:p>
        </p:txBody>
      </p:sp>
      <p:sp>
        <p:nvSpPr>
          <p:cNvPr id="5" name="Text Placeholder 4"/>
          <p:cNvSpPr>
            <a:spLocks noGrp="1"/>
          </p:cNvSpPr>
          <p:nvPr>
            <p:ph type="body" idx="1"/>
          </p:nvPr>
        </p:nvSpPr>
        <p:spPr/>
        <p:txBody>
          <a:bodyPr/>
          <a:lstStyle/>
          <a:p>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AOSC OS Update</a:t>
            </a:r>
            <a:r>
              <a:rPr lang="zh-CN" altLang="en-US" dirty="0">
                <a:ea typeface="Noto Sans SC" panose="020B0200000000000000" pitchFamily="34" charset="-122"/>
              </a:rPr>
              <a:t>（仮）</a:t>
            </a:r>
          </a:p>
        </p:txBody>
      </p:sp>
      <p:sp>
        <p:nvSpPr>
          <p:cNvPr id="3" name="Content Placeholder 2"/>
          <p:cNvSpPr>
            <a:spLocks noGrp="1"/>
          </p:cNvSpPr>
          <p:nvPr>
            <p:ph idx="1"/>
          </p:nvPr>
        </p:nvSpPr>
        <p:spPr/>
        <p:txBody>
          <a:bodyPr/>
          <a:lstStyle/>
          <a:p>
            <a:r>
              <a:rPr lang="zh-CN" altLang="en-US" dirty="0">
                <a:latin typeface="Noto Sans SC" panose="020B0200000000000000" pitchFamily="34" charset="-122"/>
                <a:ea typeface="Noto Sans SC" panose="020B0200000000000000" pitchFamily="34" charset="-122"/>
                <a:cs typeface="Noto Sans CJK SC" panose="020B0500000000000000" charset="-122"/>
              </a:rPr>
              <a:t>大部分</a:t>
            </a:r>
            <a:r>
              <a:rPr lang="en-US" altLang="zh-CN" dirty="0">
                <a:latin typeface="Noto Sans SC" panose="020B0200000000000000" pitchFamily="34" charset="-122"/>
                <a:ea typeface="Noto Sans SC" panose="020B0200000000000000" pitchFamily="34" charset="-122"/>
                <a:cs typeface="Noto Sans CJK SC" panose="020B0500000000000000" charset="-122"/>
              </a:rPr>
              <a:t> L</a:t>
            </a:r>
            <a:r>
              <a:rPr lang="en-US" dirty="0">
                <a:latin typeface="Noto Sans SC" panose="020B0200000000000000" pitchFamily="34" charset="-122"/>
                <a:ea typeface="Noto Sans SC" panose="020B0200000000000000" pitchFamily="34" charset="-122"/>
                <a:cs typeface="Noto Sans CJK SC" panose="020B0500000000000000" charset="-122"/>
              </a:rPr>
              <a:t>inux </a:t>
            </a:r>
            <a:r>
              <a:rPr lang="zh-CN" altLang="en-US" dirty="0">
                <a:latin typeface="Noto Sans SC" panose="020B0200000000000000" pitchFamily="34" charset="-122"/>
                <a:ea typeface="Noto Sans SC" panose="020B0200000000000000" pitchFamily="34" charset="-122"/>
                <a:cs typeface="Noto Sans CJK SC" panose="020B0500000000000000" charset="-122"/>
              </a:rPr>
              <a:t>发行版在更新系统时只会显示软件包版本的变动。</a:t>
            </a:r>
          </a:p>
          <a:p>
            <a:r>
              <a:rPr lang="en-US" altLang="zh-CN" dirty="0">
                <a:latin typeface="Noto Sans SC" panose="020B0200000000000000" pitchFamily="34" charset="-122"/>
                <a:ea typeface="Noto Sans SC" panose="020B0200000000000000" pitchFamily="34" charset="-122"/>
                <a:cs typeface="Noto Sans CJK SC" panose="020B0500000000000000" charset="-122"/>
              </a:rPr>
              <a:t>Topic Update Manifest </a:t>
            </a:r>
            <a:r>
              <a:rPr lang="zh-CN" altLang="en-US" dirty="0">
                <a:latin typeface="Noto Sans SC" panose="020B0200000000000000" pitchFamily="34" charset="-122"/>
                <a:ea typeface="Noto Sans SC" panose="020B0200000000000000" pitchFamily="34" charset="-122"/>
                <a:cs typeface="Noto Sans CJK SC" panose="020B0500000000000000" charset="-122"/>
              </a:rPr>
              <a:t>项目能让用户能更直观地了解到每次更新会带来什么改变，以及有什么注意事项。</a:t>
            </a:r>
          </a:p>
          <a:p>
            <a:pPr lvl="1"/>
            <a:r>
              <a:rPr lang="en-US" altLang="zh-CN" dirty="0">
                <a:latin typeface="Noto Sans SC" panose="020B0200000000000000" pitchFamily="34" charset="-122"/>
                <a:ea typeface="Noto Sans SC" panose="020B0200000000000000" pitchFamily="34" charset="-122"/>
                <a:cs typeface="Noto Sans CJK SC" panose="020B0500000000000000" charset="-122"/>
              </a:rPr>
              <a:t>AOSC OS </a:t>
            </a:r>
            <a:r>
              <a:rPr lang="zh-CN" altLang="en-US" dirty="0">
                <a:latin typeface="Noto Sans SC" panose="020B0200000000000000" pitchFamily="34" charset="-122"/>
                <a:ea typeface="Noto Sans SC" panose="020B0200000000000000" pitchFamily="34" charset="-122"/>
                <a:cs typeface="Noto Sans CJK SC" panose="020B0500000000000000" charset="-122"/>
              </a:rPr>
              <a:t>版</a:t>
            </a:r>
            <a:r>
              <a:rPr lang="en-US" altLang="zh-CN" dirty="0">
                <a:latin typeface="Noto Sans SC" panose="020B0200000000000000" pitchFamily="34" charset="-122"/>
                <a:ea typeface="Noto Sans SC" panose="020B0200000000000000" pitchFamily="34" charset="-122"/>
                <a:cs typeface="Noto Sans CJK SC" panose="020B0500000000000000" charset="-122"/>
              </a:rPr>
              <a:t> Windows Update</a:t>
            </a:r>
            <a:r>
              <a:rPr lang="zh-CN" altLang="en-US" dirty="0">
                <a:latin typeface="Noto Sans SC" panose="020B0200000000000000" pitchFamily="34" charset="-122"/>
                <a:ea typeface="Noto Sans SC" panose="020B0200000000000000" pitchFamily="34" charset="-122"/>
                <a:cs typeface="Noto Sans CJK SC" panose="020B0500000000000000" charset="-122"/>
              </a:rPr>
              <a:t>（确信）</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zh-CN" altLang="en-US" sz="3600" dirty="0">
                <a:ea typeface="Noto Sans SC" panose="020B0200000000000000" pitchFamily="34" charset="-122"/>
              </a:rPr>
              <a:t>适用于</a:t>
            </a:r>
            <a:r>
              <a:rPr lang="en-US" altLang="zh-CN" sz="3600" dirty="0">
                <a:ea typeface="Noto Sans SC" panose="020B0200000000000000" pitchFamily="34" charset="-122"/>
              </a:rPr>
              <a:t> amd64 AOSC OS </a:t>
            </a:r>
            <a:r>
              <a:rPr lang="zh-CN" altLang="en-US" sz="3600" dirty="0">
                <a:ea typeface="Noto Sans SC" panose="020B0200000000000000" pitchFamily="34" charset="-122"/>
              </a:rPr>
              <a:t>版本的</a:t>
            </a:r>
            <a:r>
              <a:rPr lang="en-US" altLang="zh-CN" sz="3600" dirty="0">
                <a:ea typeface="Noto Sans SC" panose="020B0200000000000000" pitchFamily="34" charset="-122"/>
              </a:rPr>
              <a:t> 23 </a:t>
            </a:r>
            <a:r>
              <a:rPr lang="zh-CN" altLang="en-US" sz="3600" dirty="0">
                <a:ea typeface="Noto Sans SC" panose="020B0200000000000000" pitchFamily="34" charset="-122"/>
              </a:rPr>
              <a:t>冬季累计更新</a:t>
            </a:r>
          </a:p>
        </p:txBody>
      </p:sp>
      <p:sp>
        <p:nvSpPr>
          <p:cNvPr id="3" name="Content Placeholder 2"/>
          <p:cNvSpPr>
            <a:spLocks noGrp="1"/>
          </p:cNvSpPr>
          <p:nvPr>
            <p:ph idx="1"/>
          </p:nvPr>
        </p:nvSpPr>
        <p:spPr/>
        <p:txBody>
          <a:bodyPr/>
          <a:lstStyle/>
          <a:p>
            <a:r>
              <a:rPr lang="en-US" altLang="zh-CN" dirty="0">
                <a:ea typeface="Noto Sans SC" panose="020B0200000000000000" pitchFamily="34" charset="-122"/>
              </a:rPr>
              <a:t>AOSC </a:t>
            </a:r>
            <a:r>
              <a:rPr lang="zh-CN" altLang="en-US" dirty="0">
                <a:ea typeface="Noto Sans SC" panose="020B0200000000000000" pitchFamily="34" charset="-122"/>
              </a:rPr>
              <a:t>自</a:t>
            </a:r>
            <a:r>
              <a:rPr lang="en-US" altLang="zh-CN" dirty="0">
                <a:ea typeface="Noto Sans SC" panose="020B0200000000000000" pitchFamily="34" charset="-122"/>
              </a:rPr>
              <a:t> 2020 </a:t>
            </a:r>
            <a:r>
              <a:rPr lang="zh-CN" altLang="en-US" dirty="0">
                <a:ea typeface="Noto Sans SC" panose="020B0200000000000000" pitchFamily="34" charset="-122"/>
              </a:rPr>
              <a:t>年秋季开始使用主题制（</a:t>
            </a:r>
            <a:r>
              <a:rPr lang="en-US" altLang="zh-CN" dirty="0">
                <a:ea typeface="Noto Sans SC" panose="020B0200000000000000" pitchFamily="34" charset="-122"/>
              </a:rPr>
              <a:t>topic</a:t>
            </a:r>
            <a:r>
              <a:rPr lang="zh-CN" altLang="en-US" dirty="0">
                <a:ea typeface="Noto Sans SC" panose="020B0200000000000000" pitchFamily="34" charset="-122"/>
              </a:rPr>
              <a:t>）维护</a:t>
            </a:r>
            <a:r>
              <a:rPr lang="en-US" altLang="zh-CN" dirty="0">
                <a:ea typeface="Noto Sans SC" panose="020B0200000000000000" pitchFamily="34" charset="-122"/>
              </a:rPr>
              <a:t> AOSC OS</a:t>
            </a:r>
            <a:r>
              <a:rPr lang="zh-CN" altLang="en-US" dirty="0">
                <a:ea typeface="Noto Sans SC" panose="020B0200000000000000" pitchFamily="34" charset="-122"/>
              </a:rPr>
              <a:t>。</a:t>
            </a:r>
          </a:p>
          <a:p>
            <a:r>
              <a:rPr lang="zh-CN" altLang="en-US" dirty="0">
                <a:ea typeface="Noto Sans SC" panose="020B0200000000000000" pitchFamily="34" charset="-122"/>
              </a:rPr>
              <a:t>每个</a:t>
            </a:r>
            <a:r>
              <a:rPr lang="en-US" altLang="zh-CN" dirty="0">
                <a:ea typeface="Noto Sans SC" panose="020B0200000000000000" pitchFamily="34" charset="-122"/>
              </a:rPr>
              <a:t> topic </a:t>
            </a:r>
            <a:r>
              <a:rPr lang="zh-CN" altLang="en-US" dirty="0">
                <a:ea typeface="Noto Sans SC" panose="020B0200000000000000" pitchFamily="34" charset="-122"/>
              </a:rPr>
              <a:t>里面都会带上一段简短的描述。</a:t>
            </a:r>
          </a:p>
          <a:p>
            <a:r>
              <a:rPr lang="zh-CN" altLang="en-US" dirty="0">
                <a:ea typeface="Noto Sans SC" panose="020B0200000000000000" pitchFamily="34" charset="-122"/>
              </a:rPr>
              <a:t>还可以将多个</a:t>
            </a:r>
            <a:r>
              <a:rPr lang="en-US" altLang="zh-CN" dirty="0">
                <a:ea typeface="Noto Sans SC" panose="020B0200000000000000" pitchFamily="34" charset="-122"/>
              </a:rPr>
              <a:t> topic </a:t>
            </a:r>
            <a:r>
              <a:rPr lang="zh-CN" altLang="en-US" dirty="0">
                <a:ea typeface="Noto Sans SC" panose="020B0200000000000000" pitchFamily="34" charset="-122"/>
              </a:rPr>
              <a:t>整合在一起作为“累计更新”。</a:t>
            </a:r>
          </a:p>
        </p:txBody>
      </p:sp>
      <p:pic>
        <p:nvPicPr>
          <p:cNvPr id="4" name="Picture 3"/>
          <p:cNvPicPr>
            <a:picLocks noChangeAspect="1"/>
          </p:cNvPicPr>
          <p:nvPr/>
        </p:nvPicPr>
        <p:blipFill>
          <a:blip r:embed="rId3"/>
          <a:stretch>
            <a:fillRect/>
          </a:stretch>
        </p:blipFill>
        <p:spPr>
          <a:xfrm>
            <a:off x="1169035" y="3746500"/>
            <a:ext cx="6534150" cy="2476500"/>
          </a:xfrm>
          <a:prstGeom prst="rect">
            <a:avLst/>
          </a:prstGeom>
        </p:spPr>
      </p:pic>
    </p:spTree>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Noto">
      <a:majorFont>
        <a:latin typeface="Noto Sans"/>
        <a:ea typeface="Noto Sans SC"/>
        <a:cs typeface=""/>
      </a:majorFont>
      <a:minorFont>
        <a:latin typeface="Noto Sans"/>
        <a:ea typeface="Noto Sans SC"/>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1430</Words>
  <Application>Microsoft Office PowerPoint</Application>
  <PresentationFormat>宽屏</PresentationFormat>
  <Paragraphs>59</Paragraphs>
  <Slides>11</Slides>
  <Notes>11</Notes>
  <HiddenSlides>0</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11</vt:i4>
      </vt:variant>
    </vt:vector>
  </HeadingPairs>
  <TitlesOfParts>
    <vt:vector size="17" baseType="lpstr">
      <vt:lpstr>Noto Sans SC</vt:lpstr>
      <vt:lpstr>演示悠然小楷</vt:lpstr>
      <vt:lpstr>Arial</vt:lpstr>
      <vt:lpstr>Calibri</vt:lpstr>
      <vt:lpstr>Noto Sans</vt:lpstr>
      <vt:lpstr>Office 主题​​</vt:lpstr>
      <vt:lpstr>Spiral 和 Topic Update Manifest</vt:lpstr>
      <vt:lpstr>引言</vt:lpstr>
      <vt:lpstr>Spiral 的 S 是 Debian 的 S</vt:lpstr>
      <vt:lpstr>Spiral 出现的原因</vt:lpstr>
      <vt:lpstr>Spiral 的原理</vt:lpstr>
      <vt:lpstr>Spiral 三代目</vt:lpstr>
      <vt:lpstr>Topic Update Manifest</vt:lpstr>
      <vt:lpstr>AOSC OS Update（仮）</vt:lpstr>
      <vt:lpstr>适用于 amd64 AOSC OS 版本的 23 冬季累计更新</vt:lpstr>
      <vt:lpstr>Topic Update Manifest 的实现计划</vt:lpstr>
      <vt:lpstr>感谢倾听！</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嘟嘟 老</dc:creator>
  <cp:lastModifiedBy>嘟嘟 老</cp:lastModifiedBy>
  <cp:revision>24</cp:revision>
  <dcterms:created xsi:type="dcterms:W3CDTF">2024-02-15T03:23:19Z</dcterms:created>
  <dcterms:modified xsi:type="dcterms:W3CDTF">2024-02-15T04:58:36Z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
  </property>
  <property fmtid="{D5CDD505-2E9C-101B-9397-08002B2CF9AE}" pid="3" name="KSOProductBuildVer">
    <vt:lpwstr>1033-11.1.0.11711</vt:lpwstr>
  </property>
</Properties>
</file>